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88"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a:tcStyle>
        <a:tcBdr/>
        <a:fill>
          <a:solidFill>
            <a:srgbClr val="F1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a:tcStyle>
        <a:tcBdr/>
        <a:fill>
          <a:solidFill>
            <a:srgbClr val="FCEC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F0DF"/>
          </a:solidFill>
        </a:fill>
      </a:tcStyle>
    </a:wholeTbl>
    <a:band2H>
      <a:tcTxStyle/>
      <a:tcStyle>
        <a:tcBdr/>
        <a:fill>
          <a:solidFill>
            <a:srgbClr val="EAF7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xfrm>
            <a:off x="1143000" y="685800"/>
            <a:ext cx="4572000" cy="3429000"/>
          </a:xfrm>
          <a:prstGeom prst="rect">
            <a:avLst/>
          </a:prstGeom>
        </p:spPr>
        <p:txBody>
          <a:bodyPr/>
          <a:lstStyle/>
          <a:p>
            <a:endParaRPr/>
          </a:p>
        </p:txBody>
      </p:sp>
      <p:sp>
        <p:nvSpPr>
          <p:cNvPr id="317" name="Shape 3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2" name="Rectangle 7"/>
          <p:cNvSpPr/>
          <p:nvPr/>
        </p:nvSpPr>
        <p:spPr>
          <a:xfrm>
            <a:off x="0" y="0"/>
            <a:ext cx="12192000" cy="6858000"/>
          </a:xfrm>
          <a:prstGeom prst="rect">
            <a:avLst/>
          </a:prstGeom>
          <a:blipFill>
            <a:blip r:embed="rId2" cstate="print"/>
            <a:stretch>
              <a:fillRect/>
            </a:stretch>
          </a:blipFill>
          <a:ln w="12700">
            <a:miter lim="400000"/>
          </a:ln>
        </p:spPr>
        <p:txBody>
          <a:bodyPr lIns="45719" rIns="45719"/>
          <a:lstStyle/>
          <a:p>
            <a:endParaRPr/>
          </a:p>
        </p:txBody>
      </p:sp>
      <p:sp>
        <p:nvSpPr>
          <p:cNvPr id="13" name="Ovale 10"/>
          <p:cNvSpPr/>
          <p:nvPr/>
        </p:nvSpPr>
        <p:spPr>
          <a:xfrm>
            <a:off x="3220" y="2667000"/>
            <a:ext cx="4191001" cy="4191000"/>
          </a:xfrm>
          <a:prstGeom prst="ellipse">
            <a:avLst/>
          </a:prstGeom>
          <a:gradFill>
            <a:gsLst>
              <a:gs pos="0">
                <a:srgbClr val="F7F7F7">
                  <a:alpha val="11000"/>
                </a:srgbClr>
              </a:gs>
              <a:gs pos="36000">
                <a:srgbClr val="F7F7F7">
                  <a:alpha val="10000"/>
                </a:srgbClr>
              </a:gs>
              <a:gs pos="75000">
                <a:srgbClr val="F7F7F7">
                  <a:alpha val="0"/>
                </a:srgbClr>
              </a:gs>
            </a:gsLst>
            <a:path path="circle">
              <a:fillToRect l="37721" t="-19636" r="62278" b="119636"/>
            </a:path>
          </a:gradFill>
          <a:ln w="12700">
            <a:miter lim="400000"/>
          </a:ln>
        </p:spPr>
        <p:txBody>
          <a:bodyPr lIns="45719" rIns="45719"/>
          <a:lstStyle/>
          <a:p>
            <a:endParaRPr/>
          </a:p>
        </p:txBody>
      </p:sp>
      <p:sp>
        <p:nvSpPr>
          <p:cNvPr id="14" name="Ovale 11"/>
          <p:cNvSpPr/>
          <p:nvPr/>
        </p:nvSpPr>
        <p:spPr>
          <a:xfrm>
            <a:off x="1749" y="2895600"/>
            <a:ext cx="2362201" cy="2362200"/>
          </a:xfrm>
          <a:prstGeom prst="ellipse">
            <a:avLst/>
          </a:prstGeom>
          <a:gradFill>
            <a:gsLst>
              <a:gs pos="0">
                <a:srgbClr val="F7F7F7">
                  <a:alpha val="8000"/>
                </a:srgbClr>
              </a:gs>
              <a:gs pos="36000">
                <a:srgbClr val="F7F7F7">
                  <a:alpha val="8000"/>
                </a:srgbClr>
              </a:gs>
              <a:gs pos="72000">
                <a:srgbClr val="F7F7F7">
                  <a:alpha val="0"/>
                </a:srgbClr>
              </a:gs>
            </a:gsLst>
            <a:path path="circle">
              <a:fillToRect l="37721" t="-19636" r="62278" b="119636"/>
            </a:path>
          </a:gradFill>
          <a:ln w="12700">
            <a:miter lim="400000"/>
          </a:ln>
        </p:spPr>
        <p:txBody>
          <a:bodyPr lIns="45719" rIns="45719"/>
          <a:lstStyle/>
          <a:p>
            <a:endParaRPr/>
          </a:p>
        </p:txBody>
      </p:sp>
      <p:sp>
        <p:nvSpPr>
          <p:cNvPr id="15" name="Ovale 12"/>
          <p:cNvSpPr/>
          <p:nvPr/>
        </p:nvSpPr>
        <p:spPr>
          <a:xfrm>
            <a:off x="8609011" y="1676400"/>
            <a:ext cx="2819401" cy="281940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endParaRPr/>
          </a:p>
        </p:txBody>
      </p:sp>
      <p:sp>
        <p:nvSpPr>
          <p:cNvPr id="16" name="Ovale 13"/>
          <p:cNvSpPr/>
          <p:nvPr/>
        </p:nvSpPr>
        <p:spPr>
          <a:xfrm>
            <a:off x="7999411" y="-2374"/>
            <a:ext cx="1600201" cy="1600201"/>
          </a:xfrm>
          <a:prstGeom prst="ellipse">
            <a:avLst/>
          </a:prstGeom>
          <a:gradFill>
            <a:gsLst>
              <a:gs pos="0">
                <a:srgbClr val="F7F7F7">
                  <a:alpha val="14000"/>
                </a:srgbClr>
              </a:gs>
              <a:gs pos="36000">
                <a:srgbClr val="F7F7F7">
                  <a:alpha val="7000"/>
                </a:srgbClr>
              </a:gs>
              <a:gs pos="73000">
                <a:srgbClr val="F7F7F7">
                  <a:alpha val="0"/>
                </a:srgbClr>
              </a:gs>
            </a:gsLst>
            <a:path path="circle">
              <a:fillToRect l="37721" t="-19636" r="62278" b="119636"/>
            </a:path>
          </a:gradFill>
          <a:ln w="12700">
            <a:miter lim="400000"/>
          </a:ln>
        </p:spPr>
        <p:txBody>
          <a:bodyPr lIns="45719" rIns="45719"/>
          <a:lstStyle/>
          <a:p>
            <a:pPr>
              <a:defRPr>
                <a:solidFill>
                  <a:srgbClr val="FFFFFF"/>
                </a:solidFill>
              </a:defRPr>
            </a:pPr>
            <a:endParaRPr/>
          </a:p>
        </p:txBody>
      </p:sp>
      <p:sp>
        <p:nvSpPr>
          <p:cNvPr id="17" name="Ovale 14"/>
          <p:cNvSpPr/>
          <p:nvPr/>
        </p:nvSpPr>
        <p:spPr>
          <a:xfrm>
            <a:off x="8609011" y="5874053"/>
            <a:ext cx="990601" cy="990601"/>
          </a:xfrm>
          <a:prstGeom prst="ellipse">
            <a:avLst/>
          </a:prstGeom>
          <a:gradFill>
            <a:gsLst>
              <a:gs pos="0">
                <a:srgbClr val="F7F7F7">
                  <a:alpha val="14000"/>
                </a:srgbClr>
              </a:gs>
              <a:gs pos="36000">
                <a:srgbClr val="F7F7F7">
                  <a:alpha val="7000"/>
                </a:srgbClr>
              </a:gs>
              <a:gs pos="66000">
                <a:srgbClr val="F7F7F7">
                  <a:alpha val="0"/>
                </a:srgbClr>
              </a:gs>
            </a:gsLst>
            <a:path path="circle">
              <a:fillToRect l="37721" t="-19636" r="62278" b="119636"/>
            </a:path>
          </a:gradFill>
          <a:ln w="12700">
            <a:miter lim="400000"/>
          </a:ln>
        </p:spPr>
        <p:txBody>
          <a:bodyPr lIns="45719" rIns="45719"/>
          <a:lstStyle/>
          <a:p>
            <a:endParaRPr/>
          </a:p>
        </p:txBody>
      </p:sp>
      <p:sp>
        <p:nvSpPr>
          <p:cNvPr id="18"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a:miter lim="400000"/>
          </a:ln>
        </p:spPr>
        <p:txBody>
          <a:bodyPr lIns="45719" rIns="45719"/>
          <a:lstStyle/>
          <a:p>
            <a:endParaRPr/>
          </a:p>
        </p:txBody>
      </p:sp>
      <p:sp>
        <p:nvSpPr>
          <p:cNvPr id="19" name="Texte du titre"/>
          <p:cNvSpPr txBox="1">
            <a:spLocks noGrp="1"/>
          </p:cNvSpPr>
          <p:nvPr>
            <p:ph type="title"/>
          </p:nvPr>
        </p:nvSpPr>
        <p:spPr>
          <a:xfrm>
            <a:off x="1154954" y="2099733"/>
            <a:ext cx="8825660" cy="2677649"/>
          </a:xfrm>
          <a:prstGeom prst="rect">
            <a:avLst/>
          </a:prstGeom>
        </p:spPr>
        <p:txBody>
          <a:bodyPr anchor="b">
            <a:normAutofit/>
          </a:bodyPr>
          <a:lstStyle>
            <a:lvl1pPr>
              <a:defRPr sz="5400"/>
            </a:lvl1pPr>
          </a:lstStyle>
          <a:p>
            <a:r>
              <a:t>Texte du titre</a:t>
            </a:r>
          </a:p>
        </p:txBody>
      </p:sp>
      <p:sp>
        <p:nvSpPr>
          <p:cNvPr id="20" name="Texte niveau 1…"/>
          <p:cNvSpPr txBox="1">
            <a:spLocks noGrp="1"/>
          </p:cNvSpPr>
          <p:nvPr>
            <p:ph type="body" sz="quarter" idx="1"/>
          </p:nvPr>
        </p:nvSpPr>
        <p:spPr>
          <a:xfrm>
            <a:off x="1154954" y="4777380"/>
            <a:ext cx="8825660" cy="861421"/>
          </a:xfrm>
          <a:prstGeom prst="rect">
            <a:avLst/>
          </a:prstGeom>
        </p:spPr>
        <p:txBody>
          <a:bodyPr/>
          <a:lstStyle>
            <a:lvl1pPr marL="0" indent="0">
              <a:buClrTx/>
              <a:buSzTx/>
              <a:buNone/>
              <a:defRPr cap="all">
                <a:solidFill>
                  <a:srgbClr val="FFFFFF"/>
                </a:solidFill>
              </a:defRPr>
            </a:lvl1pPr>
            <a:lvl2pPr marL="0" indent="457200">
              <a:buClrTx/>
              <a:buSzTx/>
              <a:buNone/>
              <a:defRPr cap="all">
                <a:solidFill>
                  <a:srgbClr val="FFFFFF"/>
                </a:solidFill>
              </a:defRPr>
            </a:lvl2pPr>
            <a:lvl3pPr marL="0" indent="914400">
              <a:buClrTx/>
              <a:buSzTx/>
              <a:buNone/>
              <a:defRPr cap="all">
                <a:solidFill>
                  <a:srgbClr val="FFFFFF"/>
                </a:solidFill>
              </a:defRPr>
            </a:lvl3pPr>
            <a:lvl4pPr marL="0" indent="1371600">
              <a:buClrTx/>
              <a:buSzTx/>
              <a:buNone/>
              <a:defRPr cap="all">
                <a:solidFill>
                  <a:srgbClr val="FFFFFF"/>
                </a:solidFill>
              </a:defRPr>
            </a:lvl4pPr>
            <a:lvl5pPr marL="0" indent="1828800">
              <a:buClrTx/>
              <a:buSzTx/>
              <a:buNone/>
              <a:defRPr cap="all">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21" name="Rectangle 9"/>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2" name="Numéro de diapositive"/>
          <p:cNvSpPr txBox="1">
            <a:spLocks noGrp="1"/>
          </p:cNvSpPr>
          <p:nvPr>
            <p:ph type="sldNum" sz="quarter" idx="2"/>
          </p:nvPr>
        </p:nvSpPr>
        <p:spPr>
          <a:xfrm>
            <a:off x="10520963" y="537054"/>
            <a:ext cx="498288" cy="523241"/>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grpSp>
        <p:nvGrpSpPr>
          <p:cNvPr id="216" name="Groupe 19"/>
          <p:cNvGrpSpPr/>
          <p:nvPr/>
        </p:nvGrpSpPr>
        <p:grpSpPr>
          <a:xfrm>
            <a:off x="0" y="-2373"/>
            <a:ext cx="12192001" cy="6867028"/>
            <a:chOff x="0" y="0"/>
            <a:chExt cx="12192000" cy="6867027"/>
          </a:xfrm>
        </p:grpSpPr>
        <p:sp>
          <p:nvSpPr>
            <p:cNvPr id="206" name="Rectangle 11"/>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207"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08"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09"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0"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1"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2" name="Rectangle 7"/>
            <p:cNvSpPr/>
            <p:nvPr/>
          </p:nvSpPr>
          <p:spPr>
            <a:xfrm>
              <a:off x="6172200" y="404538"/>
              <a:ext cx="55964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213" name="Forme libre 5"/>
            <p:cNvSpPr/>
            <p:nvPr/>
          </p:nvSpPr>
          <p:spPr>
            <a:xfrm rot="16200000">
              <a:off x="3295431" y="2804094"/>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14" name="Forme libre 5"/>
            <p:cNvSpPr/>
            <p:nvPr/>
          </p:nvSpPr>
          <p:spPr>
            <a:xfrm rot="15922489">
              <a:off x="4203595" y="182845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15"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17" name="Texte du titre"/>
          <p:cNvSpPr txBox="1">
            <a:spLocks noGrp="1"/>
          </p:cNvSpPr>
          <p:nvPr>
            <p:ph type="title"/>
          </p:nvPr>
        </p:nvSpPr>
        <p:spPr>
          <a:xfrm>
            <a:off x="1153906" y="1693331"/>
            <a:ext cx="3860262" cy="1735669"/>
          </a:xfrm>
          <a:prstGeom prst="rect">
            <a:avLst/>
          </a:prstGeom>
        </p:spPr>
        <p:txBody>
          <a:bodyPr anchor="b">
            <a:normAutofit/>
          </a:bodyPr>
          <a:lstStyle>
            <a:lvl1pPr>
              <a:defRPr sz="2300"/>
            </a:lvl1pPr>
          </a:lstStyle>
          <a:p>
            <a:r>
              <a:t>Texte du titre</a:t>
            </a:r>
          </a:p>
        </p:txBody>
      </p:sp>
      <p:sp>
        <p:nvSpPr>
          <p:cNvPr id="218" name="Espace réservé à l’image 21"/>
          <p:cNvSpPr>
            <a:spLocks noGrp="1"/>
          </p:cNvSpPr>
          <p:nvPr>
            <p:ph type="pic" sz="half" idx="13"/>
          </p:nvPr>
        </p:nvSpPr>
        <p:spPr>
          <a:xfrm>
            <a:off x="6058861" y="478880"/>
            <a:ext cx="5582676" cy="5908528"/>
          </a:xfrm>
          <a:prstGeom prst="rect">
            <a:avLst/>
          </a:prstGeom>
        </p:spPr>
        <p:txBody>
          <a:bodyPr lIns="91439" rIns="91439">
            <a:noAutofit/>
          </a:bodyPr>
          <a:lstStyle/>
          <a:p>
            <a:endParaRPr/>
          </a:p>
        </p:txBody>
      </p:sp>
      <p:sp>
        <p:nvSpPr>
          <p:cNvPr id="219" name="Texte niveau 1…"/>
          <p:cNvSpPr txBox="1">
            <a:spLocks noGrp="1"/>
          </p:cNvSpPr>
          <p:nvPr>
            <p:ph type="body" sz="quarter" idx="1"/>
          </p:nvPr>
        </p:nvSpPr>
        <p:spPr>
          <a:xfrm>
            <a:off x="1154954" y="3657600"/>
            <a:ext cx="3859214" cy="1371600"/>
          </a:xfrm>
          <a:prstGeom prst="rect">
            <a:avLst/>
          </a:prstGeom>
        </p:spPr>
        <p:txBody>
          <a:bodyPr/>
          <a:lstStyle>
            <a:lvl1pPr marL="285750" indent="-285750">
              <a:buFont typeface="Arial"/>
              <a:buChar char="•"/>
              <a:defRPr sz="1400">
                <a:solidFill>
                  <a:srgbClr val="FFFFFF"/>
                </a:solidFill>
              </a:defRPr>
            </a:lvl1pPr>
            <a:lvl2pPr marL="0" indent="457200">
              <a:buSzTx/>
              <a:buFont typeface="Arial"/>
              <a:buNone/>
              <a:defRPr sz="1400">
                <a:solidFill>
                  <a:srgbClr val="FFFFFF"/>
                </a:solidFill>
              </a:defRPr>
            </a:lvl2pPr>
            <a:lvl3pPr marL="0" indent="914400">
              <a:buSzTx/>
              <a:buFont typeface="Arial"/>
              <a:buNone/>
              <a:defRPr sz="1400">
                <a:solidFill>
                  <a:srgbClr val="FFFFFF"/>
                </a:solidFill>
              </a:defRPr>
            </a:lvl3pPr>
            <a:lvl4pPr marL="0" indent="1371600">
              <a:buSzTx/>
              <a:buFont typeface="Arial"/>
              <a:buNone/>
              <a:defRPr sz="1400">
                <a:solidFill>
                  <a:srgbClr val="FFFFFF"/>
                </a:solidFill>
              </a:defRPr>
            </a:lvl4pPr>
            <a:lvl5pPr marL="0" indent="1828800">
              <a:buSzTx/>
              <a:buFont typeface="Arial"/>
              <a:buNone/>
              <a:defRPr sz="14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220"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2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grpSp>
        <p:nvGrpSpPr>
          <p:cNvPr id="238" name="Groupe 19"/>
          <p:cNvGrpSpPr/>
          <p:nvPr/>
        </p:nvGrpSpPr>
        <p:grpSpPr>
          <a:xfrm>
            <a:off x="0" y="-2373"/>
            <a:ext cx="12192001" cy="6867028"/>
            <a:chOff x="0" y="0"/>
            <a:chExt cx="12192000" cy="6867027"/>
          </a:xfrm>
        </p:grpSpPr>
        <p:sp>
          <p:nvSpPr>
            <p:cNvPr id="228" name="Rectangle 11"/>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229"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0"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1"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2"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3"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4" name="Rectangle 7"/>
            <p:cNvSpPr/>
            <p:nvPr/>
          </p:nvSpPr>
          <p:spPr>
            <a:xfrm>
              <a:off x="6172200" y="404538"/>
              <a:ext cx="55964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235" name="Forme libre 5"/>
            <p:cNvSpPr/>
            <p:nvPr/>
          </p:nvSpPr>
          <p:spPr>
            <a:xfrm rot="16200000">
              <a:off x="3295431" y="2804094"/>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36" name="Forme libre 5"/>
            <p:cNvSpPr/>
            <p:nvPr/>
          </p:nvSpPr>
          <p:spPr>
            <a:xfrm rot="15922489">
              <a:off x="4203595" y="182845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37"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39" name="Texte niveau 1…"/>
          <p:cNvSpPr txBox="1">
            <a:spLocks noGrp="1"/>
          </p:cNvSpPr>
          <p:nvPr>
            <p:ph type="body" sz="half" idx="1"/>
          </p:nvPr>
        </p:nvSpPr>
        <p:spPr>
          <a:xfrm>
            <a:off x="6058861" y="478880"/>
            <a:ext cx="5582676" cy="590024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40" name="Texte du titre"/>
          <p:cNvSpPr txBox="1">
            <a:spLocks noGrp="1"/>
          </p:cNvSpPr>
          <p:nvPr>
            <p:ph type="title"/>
          </p:nvPr>
        </p:nvSpPr>
        <p:spPr>
          <a:xfrm>
            <a:off x="1153906" y="1693331"/>
            <a:ext cx="3860262" cy="1735669"/>
          </a:xfrm>
          <a:prstGeom prst="rect">
            <a:avLst/>
          </a:prstGeom>
        </p:spPr>
        <p:txBody>
          <a:bodyPr anchor="b">
            <a:normAutofit/>
          </a:bodyPr>
          <a:lstStyle>
            <a:lvl1pPr>
              <a:defRPr sz="2300"/>
            </a:lvl1pPr>
          </a:lstStyle>
          <a:p>
            <a:r>
              <a:t>Texte du titre</a:t>
            </a:r>
          </a:p>
        </p:txBody>
      </p:sp>
      <p:sp>
        <p:nvSpPr>
          <p:cNvPr id="241" name="Espace réservé du texte 3"/>
          <p:cNvSpPr>
            <a:spLocks noGrp="1"/>
          </p:cNvSpPr>
          <p:nvPr>
            <p:ph type="body" sz="quarter" idx="13"/>
          </p:nvPr>
        </p:nvSpPr>
        <p:spPr>
          <a:xfrm>
            <a:off x="1154954" y="3657600"/>
            <a:ext cx="3859214" cy="1371600"/>
          </a:xfrm>
          <a:prstGeom prst="rect">
            <a:avLst/>
          </a:prstGeom>
        </p:spPr>
        <p:txBody>
          <a:bodyPr/>
          <a:lstStyle/>
          <a:p>
            <a:pPr marL="285750" indent="-285750">
              <a:buFont typeface="Arial"/>
              <a:buChar char="•"/>
              <a:defRPr sz="1400">
                <a:solidFill>
                  <a:srgbClr val="FFFFFF"/>
                </a:solidFill>
              </a:defRPr>
            </a:pPr>
            <a:endParaRPr/>
          </a:p>
        </p:txBody>
      </p:sp>
      <p:sp>
        <p:nvSpPr>
          <p:cNvPr id="242"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4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grpSp>
        <p:nvGrpSpPr>
          <p:cNvPr id="259" name="Groupe 8"/>
          <p:cNvGrpSpPr/>
          <p:nvPr/>
        </p:nvGrpSpPr>
        <p:grpSpPr>
          <a:xfrm>
            <a:off x="0" y="-2373"/>
            <a:ext cx="12192001" cy="6867028"/>
            <a:chOff x="0" y="0"/>
            <a:chExt cx="12192000" cy="6867027"/>
          </a:xfrm>
        </p:grpSpPr>
        <p:sp>
          <p:nvSpPr>
            <p:cNvPr id="250" name="Rectangle 25"/>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251"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2"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3"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4"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5"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6" name="Forme libre 5"/>
            <p:cNvSpPr/>
            <p:nvPr/>
          </p:nvSpPr>
          <p:spPr>
            <a:xfrm rot="21010067">
              <a:off x="8490951" y="179989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57" name="Forme libre 5"/>
            <p:cNvSpPr/>
            <p:nvPr/>
          </p:nvSpPr>
          <p:spPr>
            <a:xfrm>
              <a:off x="459506" y="1868778"/>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58"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60" name="Rectangle 2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61" name="Texte du titre"/>
          <p:cNvSpPr txBox="1">
            <a:spLocks noGrp="1"/>
          </p:cNvSpPr>
          <p:nvPr>
            <p:ph type="title"/>
          </p:nvPr>
        </p:nvSpPr>
        <p:spPr>
          <a:xfrm>
            <a:off x="1154952" y="973667"/>
            <a:ext cx="8761415" cy="706966"/>
          </a:xfrm>
          <a:prstGeom prst="rect">
            <a:avLst/>
          </a:prstGeom>
        </p:spPr>
        <p:txBody>
          <a:bodyPr>
            <a:normAutofit/>
          </a:bodyPr>
          <a:lstStyle/>
          <a:p>
            <a:r>
              <a:t>Texte du titre</a:t>
            </a:r>
          </a:p>
        </p:txBody>
      </p:sp>
      <p:sp>
        <p:nvSpPr>
          <p:cNvPr id="262" name="Texte niveau 1…"/>
          <p:cNvSpPr txBox="1">
            <a:spLocks noGrp="1"/>
          </p:cNvSpPr>
          <p:nvPr>
            <p:ph type="body" sz="quarter" idx="1"/>
          </p:nvPr>
        </p:nvSpPr>
        <p:spPr>
          <a:xfrm>
            <a:off x="1154954" y="2603500"/>
            <a:ext cx="4825159" cy="3416302"/>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6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grpSp>
        <p:nvGrpSpPr>
          <p:cNvPr id="279" name="Groupe 8"/>
          <p:cNvGrpSpPr/>
          <p:nvPr/>
        </p:nvGrpSpPr>
        <p:grpSpPr>
          <a:xfrm>
            <a:off x="0" y="-2373"/>
            <a:ext cx="12192001" cy="6867028"/>
            <a:chOff x="0" y="0"/>
            <a:chExt cx="12192000" cy="6867027"/>
          </a:xfrm>
        </p:grpSpPr>
        <p:sp>
          <p:nvSpPr>
            <p:cNvPr id="270" name="Rectangle 25"/>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271"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2"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3"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4"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5"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6" name="Forme libre 5"/>
            <p:cNvSpPr/>
            <p:nvPr/>
          </p:nvSpPr>
          <p:spPr>
            <a:xfrm rot="21010067">
              <a:off x="8490951" y="179989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77" name="Forme libre 5"/>
            <p:cNvSpPr/>
            <p:nvPr/>
          </p:nvSpPr>
          <p:spPr>
            <a:xfrm>
              <a:off x="459506" y="1868778"/>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78"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80" name="Rectangle 2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81" name="Texte du titre"/>
          <p:cNvSpPr txBox="1">
            <a:spLocks noGrp="1"/>
          </p:cNvSpPr>
          <p:nvPr>
            <p:ph type="title"/>
          </p:nvPr>
        </p:nvSpPr>
        <p:spPr>
          <a:xfrm>
            <a:off x="1154952" y="973667"/>
            <a:ext cx="8761415" cy="706966"/>
          </a:xfrm>
          <a:prstGeom prst="rect">
            <a:avLst/>
          </a:prstGeom>
        </p:spPr>
        <p:txBody>
          <a:bodyPr>
            <a:normAutofit/>
          </a:bodyPr>
          <a:lstStyle/>
          <a:p>
            <a:r>
              <a:t>Texte du titre</a:t>
            </a:r>
          </a:p>
        </p:txBody>
      </p:sp>
      <p:sp>
        <p:nvSpPr>
          <p:cNvPr id="282" name="Texte niveau 1…"/>
          <p:cNvSpPr txBox="1">
            <a:spLocks noGrp="1"/>
          </p:cNvSpPr>
          <p:nvPr>
            <p:ph type="body" sz="quarter" idx="1"/>
          </p:nvPr>
        </p:nvSpPr>
        <p:spPr>
          <a:xfrm>
            <a:off x="1154954" y="2603500"/>
            <a:ext cx="482515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Texte niveau 1</a:t>
            </a:r>
          </a:p>
          <a:p>
            <a:pPr lvl="1"/>
            <a:r>
              <a:t>Texte niveau 2</a:t>
            </a:r>
          </a:p>
          <a:p>
            <a:pPr lvl="2"/>
            <a:r>
              <a:t>Texte niveau 3</a:t>
            </a:r>
          </a:p>
          <a:p>
            <a:pPr lvl="3"/>
            <a:r>
              <a:t>Texte niveau 4</a:t>
            </a:r>
          </a:p>
          <a:p>
            <a:pPr lvl="4"/>
            <a:r>
              <a:t>Texte niveau 5</a:t>
            </a:r>
          </a:p>
        </p:txBody>
      </p:sp>
      <p:sp>
        <p:nvSpPr>
          <p:cNvPr id="283" name="Espace réservé du texte 4"/>
          <p:cNvSpPr>
            <a:spLocks noGrp="1"/>
          </p:cNvSpPr>
          <p:nvPr>
            <p:ph type="body" sz="quarter" idx="13"/>
          </p:nvPr>
        </p:nvSpPr>
        <p:spPr>
          <a:xfrm>
            <a:off x="6208712" y="2603500"/>
            <a:ext cx="4825160" cy="576263"/>
          </a:xfrm>
          <a:prstGeom prst="rect">
            <a:avLst/>
          </a:prstGeom>
        </p:spPr>
        <p:txBody>
          <a:bodyPr anchor="b"/>
          <a:lstStyle/>
          <a:p>
            <a:pPr marL="0" indent="0">
              <a:buClrTx/>
              <a:buSzTx/>
              <a:buNone/>
              <a:defRPr sz="2400">
                <a:solidFill>
                  <a:schemeClr val="accent1"/>
                </a:solidFill>
              </a:defRPr>
            </a:pPr>
            <a:endParaRPr/>
          </a:p>
        </p:txBody>
      </p:sp>
      <p:sp>
        <p:nvSpPr>
          <p:cNvPr id="284"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re uniquement">
    <p:spTree>
      <p:nvGrpSpPr>
        <p:cNvPr id="1" name=""/>
        <p:cNvGrpSpPr/>
        <p:nvPr/>
      </p:nvGrpSpPr>
      <p:grpSpPr>
        <a:xfrm>
          <a:off x="0" y="0"/>
          <a:ext cx="0" cy="0"/>
          <a:chOff x="0" y="0"/>
          <a:chExt cx="0" cy="0"/>
        </a:xfrm>
      </p:grpSpPr>
      <p:grpSp>
        <p:nvGrpSpPr>
          <p:cNvPr id="300" name="Groupe 8"/>
          <p:cNvGrpSpPr/>
          <p:nvPr/>
        </p:nvGrpSpPr>
        <p:grpSpPr>
          <a:xfrm>
            <a:off x="0" y="-2373"/>
            <a:ext cx="12192001" cy="6867028"/>
            <a:chOff x="0" y="0"/>
            <a:chExt cx="12192000" cy="6867027"/>
          </a:xfrm>
        </p:grpSpPr>
        <p:sp>
          <p:nvSpPr>
            <p:cNvPr id="291" name="Rectangle 25"/>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292"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3"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4"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5"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6"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7" name="Forme libre 5"/>
            <p:cNvSpPr/>
            <p:nvPr/>
          </p:nvSpPr>
          <p:spPr>
            <a:xfrm rot="21010067">
              <a:off x="8490951" y="179989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98" name="Forme libre 5"/>
            <p:cNvSpPr/>
            <p:nvPr/>
          </p:nvSpPr>
          <p:spPr>
            <a:xfrm>
              <a:off x="459506" y="1868778"/>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99"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01" name="Rectangle 2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02" name="Texte du titre"/>
          <p:cNvSpPr txBox="1">
            <a:spLocks noGrp="1"/>
          </p:cNvSpPr>
          <p:nvPr>
            <p:ph type="title"/>
          </p:nvPr>
        </p:nvSpPr>
        <p:spPr>
          <a:xfrm>
            <a:off x="1154952" y="973667"/>
            <a:ext cx="8761415" cy="706966"/>
          </a:xfrm>
          <a:prstGeom prst="rect">
            <a:avLst/>
          </a:prstGeom>
        </p:spPr>
        <p:txBody>
          <a:bodyPr>
            <a:normAutofit/>
          </a:bodyPr>
          <a:lstStyle/>
          <a:p>
            <a:r>
              <a:t>Texte du titre</a:t>
            </a:r>
          </a:p>
        </p:txBody>
      </p:sp>
      <p:sp>
        <p:nvSpPr>
          <p:cNvPr id="3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31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grpSp>
        <p:nvGrpSpPr>
          <p:cNvPr id="38" name="Groupe 8"/>
          <p:cNvGrpSpPr/>
          <p:nvPr/>
        </p:nvGrpSpPr>
        <p:grpSpPr>
          <a:xfrm>
            <a:off x="0" y="-2373"/>
            <a:ext cx="12192001" cy="6867028"/>
            <a:chOff x="0" y="0"/>
            <a:chExt cx="12192000" cy="6867027"/>
          </a:xfrm>
        </p:grpSpPr>
        <p:sp>
          <p:nvSpPr>
            <p:cNvPr id="29" name="Rectangle 25"/>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30" name="Ovale 14"/>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2"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4"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 name="Forme libre 5"/>
            <p:cNvSpPr/>
            <p:nvPr/>
          </p:nvSpPr>
          <p:spPr>
            <a:xfrm rot="21010067">
              <a:off x="8490951" y="1799890"/>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6" name="Forme libre 5"/>
            <p:cNvSpPr/>
            <p:nvPr/>
          </p:nvSpPr>
          <p:spPr>
            <a:xfrm>
              <a:off x="459506" y="1868778"/>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7"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9" name="Rectangle 21"/>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40" name="Texte du titre"/>
          <p:cNvSpPr txBox="1">
            <a:spLocks noGrp="1"/>
          </p:cNvSpPr>
          <p:nvPr>
            <p:ph type="title"/>
          </p:nvPr>
        </p:nvSpPr>
        <p:spPr>
          <a:xfrm>
            <a:off x="1154952" y="973667"/>
            <a:ext cx="8761415" cy="706966"/>
          </a:xfrm>
          <a:prstGeom prst="rect">
            <a:avLst/>
          </a:prstGeom>
        </p:spPr>
        <p:txBody>
          <a:bodyPr>
            <a:normAutofit/>
          </a:bodyPr>
          <a:lstStyle/>
          <a:p>
            <a:r>
              <a:t>Texte du titre</a:t>
            </a:r>
          </a:p>
        </p:txBody>
      </p:sp>
      <p:sp>
        <p:nvSpPr>
          <p:cNvPr id="41" name="Texte niveau 1…"/>
          <p:cNvSpPr txBox="1">
            <a:spLocks noGrp="1"/>
          </p:cNvSpPr>
          <p:nvPr>
            <p:ph type="body" sz="half" idx="1"/>
          </p:nvPr>
        </p:nvSpPr>
        <p:spPr>
          <a:xfrm>
            <a:off x="1154954" y="2603500"/>
            <a:ext cx="8761413" cy="34163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2"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tête de section">
    <p:spTree>
      <p:nvGrpSpPr>
        <p:cNvPr id="1" name=""/>
        <p:cNvGrpSpPr/>
        <p:nvPr/>
      </p:nvGrpSpPr>
      <p:grpSpPr>
        <a:xfrm>
          <a:off x="0" y="0"/>
          <a:ext cx="0" cy="0"/>
          <a:chOff x="0" y="0"/>
          <a:chExt cx="0" cy="0"/>
        </a:xfrm>
      </p:grpSpPr>
      <p:grpSp>
        <p:nvGrpSpPr>
          <p:cNvPr id="59" name="Groupe 12"/>
          <p:cNvGrpSpPr/>
          <p:nvPr/>
        </p:nvGrpSpPr>
        <p:grpSpPr>
          <a:xfrm>
            <a:off x="0" y="-2373"/>
            <a:ext cx="12192001" cy="6867028"/>
            <a:chOff x="0" y="0"/>
            <a:chExt cx="12192000" cy="6867027"/>
          </a:xfrm>
        </p:grpSpPr>
        <p:sp>
          <p:nvSpPr>
            <p:cNvPr id="49" name="Rectangle 10"/>
            <p:cNvSpPr/>
            <p:nvPr/>
          </p:nvSpPr>
          <p:spPr>
            <a:xfrm>
              <a:off x="0" y="2373"/>
              <a:ext cx="12192000" cy="6858001"/>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50" name="Ovale 13"/>
            <p:cNvSpPr/>
            <p:nvPr/>
          </p:nvSpPr>
          <p:spPr>
            <a:xfrm>
              <a:off x="3219" y="2669373"/>
              <a:ext cx="4191001" cy="4191001"/>
            </a:xfrm>
            <a:prstGeom prst="ellipse">
              <a:avLst/>
            </a:prstGeom>
            <a:gradFill flip="none" rotWithShape="1">
              <a:gsLst>
                <a:gs pos="0">
                  <a:srgbClr val="F7F7F7">
                    <a:alpha val="11000"/>
                  </a:srgbClr>
                </a:gs>
                <a:gs pos="36000">
                  <a:srgbClr val="F7F7F7">
                    <a:alpha val="10000"/>
                  </a:srgbClr>
                </a:gs>
                <a:gs pos="75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1" name="Ovale 15"/>
            <p:cNvSpPr/>
            <p:nvPr/>
          </p:nvSpPr>
          <p:spPr>
            <a:xfrm>
              <a:off x="1749" y="2897973"/>
              <a:ext cx="2362201" cy="2362201"/>
            </a:xfrm>
            <a:prstGeom prst="ellipse">
              <a:avLst/>
            </a:prstGeom>
            <a:gradFill flip="none" rotWithShape="1">
              <a:gsLst>
                <a:gs pos="0">
                  <a:srgbClr val="F7F7F7">
                    <a:alpha val="8000"/>
                  </a:srgbClr>
                </a:gs>
                <a:gs pos="36000">
                  <a:srgbClr val="F7F7F7">
                    <a:alpha val="8000"/>
                  </a:srgbClr>
                </a:gs>
                <a:gs pos="72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2" name="Ovale 16"/>
            <p:cNvSpPr/>
            <p:nvPr/>
          </p:nvSpPr>
          <p:spPr>
            <a:xfrm>
              <a:off x="8609011" y="1678773"/>
              <a:ext cx="2819401" cy="2819401"/>
            </a:xfrm>
            <a:prstGeom prst="ellipse">
              <a:avLst/>
            </a:prstGeom>
            <a:gradFill flip="none" rotWithShape="1">
              <a:gsLst>
                <a:gs pos="0">
                  <a:srgbClr val="F7F7F7">
                    <a:alpha val="7000"/>
                  </a:srgbClr>
                </a:gs>
                <a:gs pos="36000">
                  <a:srgbClr val="F7F7F7">
                    <a:alpha val="6000"/>
                  </a:srgbClr>
                </a:gs>
                <a:gs pos="69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3" name="Ovale 17"/>
            <p:cNvSpPr/>
            <p:nvPr/>
          </p:nvSpPr>
          <p:spPr>
            <a:xfrm>
              <a:off x="7999411" y="0"/>
              <a:ext cx="1600201" cy="1600201"/>
            </a:xfrm>
            <a:prstGeom prst="ellipse">
              <a:avLst/>
            </a:prstGeom>
            <a:gradFill flip="none" rotWithShape="1">
              <a:gsLst>
                <a:gs pos="0">
                  <a:srgbClr val="F7F7F7">
                    <a:alpha val="14000"/>
                  </a:srgbClr>
                </a:gs>
                <a:gs pos="36000">
                  <a:srgbClr val="F7F7F7">
                    <a:alpha val="7000"/>
                  </a:srgbClr>
                </a:gs>
                <a:gs pos="73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4" name="Ovale 18"/>
            <p:cNvSpPr/>
            <p:nvPr/>
          </p:nvSpPr>
          <p:spPr>
            <a:xfrm>
              <a:off x="8609011" y="5876427"/>
              <a:ext cx="990601" cy="990601"/>
            </a:xfrm>
            <a:prstGeom prst="ellipse">
              <a:avLst/>
            </a:prstGeom>
            <a:gradFill flip="none" rotWithShape="1">
              <a:gsLst>
                <a:gs pos="0">
                  <a:srgbClr val="F7F7F7">
                    <a:alpha val="14000"/>
                  </a:srgbClr>
                </a:gs>
                <a:gs pos="36000">
                  <a:srgbClr val="F7F7F7">
                    <a:alpha val="7000"/>
                  </a:srgbClr>
                </a:gs>
                <a:gs pos="66000">
                  <a:srgbClr val="F7F7F7">
                    <a:alpha val="0"/>
                  </a:srgb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5" name="Rectangle 6"/>
            <p:cNvSpPr/>
            <p:nvPr/>
          </p:nvSpPr>
          <p:spPr>
            <a:xfrm>
              <a:off x="7289800" y="404538"/>
              <a:ext cx="44788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6" name="Forme libre 5"/>
            <p:cNvSpPr/>
            <p:nvPr/>
          </p:nvSpPr>
          <p:spPr>
            <a:xfrm rot="15922489">
              <a:off x="4698353" y="1828450"/>
              <a:ext cx="3299407"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57" name="Forme libre 5"/>
            <p:cNvSpPr/>
            <p:nvPr/>
          </p:nvSpPr>
          <p:spPr>
            <a:xfrm rot="16200000">
              <a:off x="3787244" y="2804094"/>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58" name="Forme libre 5"/>
            <p:cNvSpPr/>
            <p:nvPr/>
          </p:nvSpPr>
          <p:spPr>
            <a:xfrm>
              <a:off x="0" y="3960"/>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60" name="Texte du titre"/>
          <p:cNvSpPr txBox="1">
            <a:spLocks noGrp="1"/>
          </p:cNvSpPr>
          <p:nvPr>
            <p:ph type="title"/>
          </p:nvPr>
        </p:nvSpPr>
        <p:spPr>
          <a:xfrm>
            <a:off x="1154955" y="2677645"/>
            <a:ext cx="4351025" cy="2283825"/>
          </a:xfrm>
          <a:prstGeom prst="rect">
            <a:avLst/>
          </a:prstGeom>
        </p:spPr>
        <p:txBody>
          <a:bodyPr>
            <a:normAutofit/>
          </a:bodyPr>
          <a:lstStyle>
            <a:lvl1pPr>
              <a:defRPr sz="4000"/>
            </a:lvl1pPr>
          </a:lstStyle>
          <a:p>
            <a:r>
              <a:t>Texte du titre</a:t>
            </a:r>
          </a:p>
        </p:txBody>
      </p:sp>
      <p:sp>
        <p:nvSpPr>
          <p:cNvPr id="61" name="Texte niveau 1…"/>
          <p:cNvSpPr txBox="1">
            <a:spLocks noGrp="1"/>
          </p:cNvSpPr>
          <p:nvPr>
            <p:ph type="body" sz="quarter" idx="1"/>
          </p:nvPr>
        </p:nvSpPr>
        <p:spPr>
          <a:xfrm>
            <a:off x="6895558" y="2677643"/>
            <a:ext cx="3755380" cy="2283824"/>
          </a:xfrm>
          <a:prstGeom prst="rect">
            <a:avLst/>
          </a:prstGeom>
        </p:spPr>
        <p:txBody>
          <a:bodyPr anchor="ctr"/>
          <a:lstStyle>
            <a:lvl1pPr marL="0" indent="0">
              <a:buClrTx/>
              <a:buSzTx/>
              <a:buNone/>
              <a:defRPr sz="2000" cap="all">
                <a:solidFill>
                  <a:schemeClr val="accent1"/>
                </a:solidFill>
              </a:defRPr>
            </a:lvl1pPr>
            <a:lvl2pPr marL="0" indent="457200">
              <a:buClrTx/>
              <a:buSzTx/>
              <a:buNone/>
              <a:defRPr sz="2000" cap="all">
                <a:solidFill>
                  <a:schemeClr val="accent1"/>
                </a:solidFill>
              </a:defRPr>
            </a:lvl2pPr>
            <a:lvl3pPr marL="0" indent="914400">
              <a:buClrTx/>
              <a:buSzTx/>
              <a:buNone/>
              <a:defRPr sz="2000" cap="all">
                <a:solidFill>
                  <a:schemeClr val="accent1"/>
                </a:solidFill>
              </a:defRPr>
            </a:lvl3pPr>
            <a:lvl4pPr marL="0" indent="1371600">
              <a:buClrTx/>
              <a:buSzTx/>
              <a:buNone/>
              <a:defRPr sz="2000" cap="all">
                <a:solidFill>
                  <a:schemeClr val="accent1"/>
                </a:solidFill>
              </a:defRPr>
            </a:lvl4pPr>
            <a:lvl5pPr marL="0" indent="1828800">
              <a:buClrTx/>
              <a:buSzTx/>
              <a:buNone/>
              <a:defRPr sz="2000" cap="all">
                <a:solidFill>
                  <a:schemeClr val="accent1"/>
                </a:solidFill>
              </a:defRPr>
            </a:lvl5pPr>
          </a:lstStyle>
          <a:p>
            <a:r>
              <a:t>Texte niveau 1</a:t>
            </a:r>
          </a:p>
          <a:p>
            <a:pPr lvl="1"/>
            <a:r>
              <a:t>Texte niveau 2</a:t>
            </a:r>
          </a:p>
          <a:p>
            <a:pPr lvl="2"/>
            <a:r>
              <a:t>Texte niveau 3</a:t>
            </a:r>
          </a:p>
          <a:p>
            <a:pPr lvl="3"/>
            <a:r>
              <a:t>Texte niveau 4</a:t>
            </a:r>
          </a:p>
          <a:p>
            <a:pPr lvl="4"/>
            <a:r>
              <a:t>Texte niveau 5</a:t>
            </a:r>
          </a:p>
        </p:txBody>
      </p:sp>
      <p:sp>
        <p:nvSpPr>
          <p:cNvPr id="62"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6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re uniquement-gauche">
    <p:spTree>
      <p:nvGrpSpPr>
        <p:cNvPr id="1" name=""/>
        <p:cNvGrpSpPr/>
        <p:nvPr/>
      </p:nvGrpSpPr>
      <p:grpSpPr>
        <a:xfrm>
          <a:off x="0" y="0"/>
          <a:ext cx="0" cy="0"/>
          <a:chOff x="0" y="0"/>
          <a:chExt cx="0" cy="0"/>
        </a:xfrm>
      </p:grpSpPr>
      <p:grpSp>
        <p:nvGrpSpPr>
          <p:cNvPr id="74" name="Groupe 22"/>
          <p:cNvGrpSpPr/>
          <p:nvPr/>
        </p:nvGrpSpPr>
        <p:grpSpPr>
          <a:xfrm>
            <a:off x="16303" y="0"/>
            <a:ext cx="12192001" cy="6858000"/>
            <a:chOff x="0" y="0"/>
            <a:chExt cx="12192000" cy="6858000"/>
          </a:xfrm>
        </p:grpSpPr>
        <p:sp>
          <p:nvSpPr>
            <p:cNvPr id="70"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71"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72"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73"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75"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76"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77"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uces sous forme d’icônes 5 X Vertical">
    <p:spTree>
      <p:nvGrpSpPr>
        <p:cNvPr id="1" name=""/>
        <p:cNvGrpSpPr/>
        <p:nvPr/>
      </p:nvGrpSpPr>
      <p:grpSpPr>
        <a:xfrm>
          <a:off x="0" y="0"/>
          <a:ext cx="0" cy="0"/>
          <a:chOff x="0" y="0"/>
          <a:chExt cx="0" cy="0"/>
        </a:xfrm>
      </p:grpSpPr>
      <p:sp>
        <p:nvSpPr>
          <p:cNvPr id="84" name="Texte niveau 1…"/>
          <p:cNvSpPr txBox="1">
            <a:spLocks noGrp="1"/>
          </p:cNvSpPr>
          <p:nvPr>
            <p:ph type="body" sz="quarter" idx="1"/>
          </p:nvPr>
        </p:nvSpPr>
        <p:spPr>
          <a:xfrm>
            <a:off x="6792913" y="1748812"/>
            <a:ext cx="3852001" cy="720001"/>
          </a:xfrm>
          <a:prstGeom prst="rect">
            <a:avLst/>
          </a:prstGeom>
          <a:solidFill>
            <a:srgbClr val="F2F2F2"/>
          </a:solidFill>
          <a:ln w="31750">
            <a:solidFill>
              <a:schemeClr val="accent1"/>
            </a:solidFill>
            <a:round/>
          </a:ln>
        </p:spPr>
        <p:txBody>
          <a:bodyPr anchor="ctr"/>
          <a:lstStyle>
            <a:lvl1pPr marL="0" indent="0">
              <a:buClrTx/>
              <a:buSzTx/>
              <a:buNone/>
              <a:defRPr sz="2100">
                <a:solidFill>
                  <a:srgbClr val="000000"/>
                </a:solidFill>
              </a:defRPr>
            </a:lvl1pPr>
            <a:lvl2pPr marL="832246" indent="-375046">
              <a:buClrTx/>
              <a:defRPr sz="2100">
                <a:solidFill>
                  <a:srgbClr val="000000"/>
                </a:solidFill>
              </a:defRPr>
            </a:lvl2pPr>
            <a:lvl3pPr marL="1257300" indent="-342900">
              <a:buClrTx/>
              <a:defRPr sz="2100">
                <a:solidFill>
                  <a:srgbClr val="000000"/>
                </a:solidFill>
              </a:defRPr>
            </a:lvl3pPr>
            <a:lvl4pPr marL="1771650" indent="-400050">
              <a:buClrTx/>
              <a:defRPr sz="2100">
                <a:solidFill>
                  <a:srgbClr val="000000"/>
                </a:solidFill>
              </a:defRPr>
            </a:lvl4pPr>
            <a:lvl5pPr marL="2228850" indent="-400050">
              <a:buClrTx/>
              <a:defRPr sz="2100">
                <a:solidFill>
                  <a:srgbClr val="000000"/>
                </a:solidFill>
              </a:defRPr>
            </a:lvl5pPr>
          </a:lstStyle>
          <a:p>
            <a:r>
              <a:t>Texte niveau 1</a:t>
            </a:r>
          </a:p>
          <a:p>
            <a:pPr lvl="1"/>
            <a:r>
              <a:t>Texte niveau 2</a:t>
            </a:r>
          </a:p>
          <a:p>
            <a:pPr lvl="2"/>
            <a:r>
              <a:t>Texte niveau 3</a:t>
            </a:r>
          </a:p>
          <a:p>
            <a:pPr lvl="3"/>
            <a:r>
              <a:t>Texte niveau 4</a:t>
            </a:r>
          </a:p>
          <a:p>
            <a:pPr lvl="4"/>
            <a:r>
              <a:t>Texte niveau 5</a:t>
            </a:r>
          </a:p>
        </p:txBody>
      </p:sp>
      <p:sp>
        <p:nvSpPr>
          <p:cNvPr id="85" name="Espace réservé au texte 9"/>
          <p:cNvSpPr>
            <a:spLocks noGrp="1"/>
          </p:cNvSpPr>
          <p:nvPr>
            <p:ph type="body" sz="quarter" idx="13"/>
          </p:nvPr>
        </p:nvSpPr>
        <p:spPr>
          <a:xfrm>
            <a:off x="6828061" y="2596304"/>
            <a:ext cx="3781705" cy="649705"/>
          </a:xfrm>
          <a:prstGeom prst="rect">
            <a:avLst/>
          </a:prstGeom>
          <a:solidFill>
            <a:srgbClr val="F2F2F2"/>
          </a:solidFill>
          <a:ln w="31750">
            <a:solidFill>
              <a:schemeClr val="accent2"/>
            </a:solidFill>
            <a:round/>
          </a:ln>
        </p:spPr>
        <p:txBody>
          <a:bodyPr anchor="ctr"/>
          <a:lstStyle/>
          <a:p>
            <a:pPr marL="0" indent="0">
              <a:buClrTx/>
              <a:buSzTx/>
              <a:buNone/>
              <a:defRPr sz="2100">
                <a:solidFill>
                  <a:srgbClr val="000000"/>
                </a:solidFill>
              </a:defRPr>
            </a:pPr>
            <a:endParaRPr/>
          </a:p>
        </p:txBody>
      </p:sp>
      <p:sp>
        <p:nvSpPr>
          <p:cNvPr id="86" name="Espace réservé au texte 9"/>
          <p:cNvSpPr>
            <a:spLocks noGrp="1"/>
          </p:cNvSpPr>
          <p:nvPr>
            <p:ph type="body" sz="quarter" idx="14"/>
          </p:nvPr>
        </p:nvSpPr>
        <p:spPr>
          <a:xfrm>
            <a:off x="6828061" y="3408648"/>
            <a:ext cx="3781705" cy="649705"/>
          </a:xfrm>
          <a:prstGeom prst="rect">
            <a:avLst/>
          </a:prstGeom>
          <a:solidFill>
            <a:srgbClr val="F2F2F2"/>
          </a:solidFill>
          <a:ln w="31750">
            <a:solidFill>
              <a:schemeClr val="accent3"/>
            </a:solidFill>
            <a:round/>
          </a:ln>
        </p:spPr>
        <p:txBody>
          <a:bodyPr anchor="ctr"/>
          <a:lstStyle/>
          <a:p>
            <a:pPr marL="0" indent="0">
              <a:buClrTx/>
              <a:buSzTx/>
              <a:buNone/>
              <a:defRPr sz="2100">
                <a:solidFill>
                  <a:srgbClr val="000000"/>
                </a:solidFill>
              </a:defRPr>
            </a:pPr>
            <a:endParaRPr/>
          </a:p>
        </p:txBody>
      </p:sp>
      <p:sp>
        <p:nvSpPr>
          <p:cNvPr id="87" name="Espace réservé au texte 9"/>
          <p:cNvSpPr>
            <a:spLocks noGrp="1"/>
          </p:cNvSpPr>
          <p:nvPr>
            <p:ph type="body" sz="quarter" idx="15"/>
          </p:nvPr>
        </p:nvSpPr>
        <p:spPr>
          <a:xfrm>
            <a:off x="6828061" y="4220993"/>
            <a:ext cx="3781705" cy="649705"/>
          </a:xfrm>
          <a:prstGeom prst="rect">
            <a:avLst/>
          </a:prstGeom>
          <a:solidFill>
            <a:srgbClr val="F2F2F2"/>
          </a:solidFill>
          <a:ln w="31750">
            <a:solidFill>
              <a:schemeClr val="accent4"/>
            </a:solidFill>
            <a:round/>
          </a:ln>
        </p:spPr>
        <p:txBody>
          <a:bodyPr anchor="ctr"/>
          <a:lstStyle/>
          <a:p>
            <a:pPr marL="0" indent="0">
              <a:buClrTx/>
              <a:buSzTx/>
              <a:buNone/>
              <a:defRPr sz="2100">
                <a:solidFill>
                  <a:srgbClr val="000000"/>
                </a:solidFill>
              </a:defRPr>
            </a:pPr>
            <a:endParaRPr/>
          </a:p>
        </p:txBody>
      </p:sp>
      <p:sp>
        <p:nvSpPr>
          <p:cNvPr id="88" name="Espace réservé au texte 9"/>
          <p:cNvSpPr>
            <a:spLocks noGrp="1"/>
          </p:cNvSpPr>
          <p:nvPr>
            <p:ph type="body" sz="quarter" idx="16"/>
          </p:nvPr>
        </p:nvSpPr>
        <p:spPr>
          <a:xfrm>
            <a:off x="6828061" y="5033337"/>
            <a:ext cx="3781705" cy="649705"/>
          </a:xfrm>
          <a:prstGeom prst="rect">
            <a:avLst/>
          </a:prstGeom>
          <a:solidFill>
            <a:srgbClr val="F2F2F2"/>
          </a:solidFill>
          <a:ln w="31750">
            <a:solidFill>
              <a:schemeClr val="accent6"/>
            </a:solidFill>
            <a:round/>
          </a:ln>
        </p:spPr>
        <p:txBody>
          <a:bodyPr anchor="ctr"/>
          <a:lstStyle/>
          <a:p>
            <a:pPr marL="0" indent="0">
              <a:buClrTx/>
              <a:buSzTx/>
              <a:buNone/>
              <a:defRPr sz="2100">
                <a:solidFill>
                  <a:srgbClr val="000000"/>
                </a:solidFill>
              </a:defRPr>
            </a:pPr>
            <a:endParaRPr/>
          </a:p>
        </p:txBody>
      </p:sp>
      <p:grpSp>
        <p:nvGrpSpPr>
          <p:cNvPr id="93" name="Groupe 22"/>
          <p:cNvGrpSpPr/>
          <p:nvPr/>
        </p:nvGrpSpPr>
        <p:grpSpPr>
          <a:xfrm>
            <a:off x="16303" y="0"/>
            <a:ext cx="12192001" cy="6858000"/>
            <a:chOff x="0" y="0"/>
            <a:chExt cx="12192000" cy="6858000"/>
          </a:xfrm>
        </p:grpSpPr>
        <p:sp>
          <p:nvSpPr>
            <p:cNvPr id="89"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90"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91"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2"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94"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95"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9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97" name="Espace réservé d’image 13"/>
          <p:cNvSpPr>
            <a:spLocks noGrp="1"/>
          </p:cNvSpPr>
          <p:nvPr>
            <p:ph type="pic" sz="quarter" idx="17"/>
          </p:nvPr>
        </p:nvSpPr>
        <p:spPr>
          <a:xfrm>
            <a:off x="5870575" y="1840503"/>
            <a:ext cx="536616" cy="536617"/>
          </a:xfrm>
          <a:prstGeom prst="rect">
            <a:avLst/>
          </a:prstGeom>
        </p:spPr>
        <p:txBody>
          <a:bodyPr lIns="91439" rIns="91439">
            <a:noAutofit/>
          </a:bodyPr>
          <a:lstStyle/>
          <a:p>
            <a:endParaRPr/>
          </a:p>
        </p:txBody>
      </p:sp>
      <p:sp>
        <p:nvSpPr>
          <p:cNvPr id="98" name="Espace réservé d’image 13"/>
          <p:cNvSpPr>
            <a:spLocks noGrp="1"/>
          </p:cNvSpPr>
          <p:nvPr>
            <p:ph type="pic" sz="quarter" idx="18"/>
          </p:nvPr>
        </p:nvSpPr>
        <p:spPr>
          <a:xfrm>
            <a:off x="5870575" y="2652848"/>
            <a:ext cx="536616" cy="536617"/>
          </a:xfrm>
          <a:prstGeom prst="rect">
            <a:avLst/>
          </a:prstGeom>
        </p:spPr>
        <p:txBody>
          <a:bodyPr lIns="91439" rIns="91439">
            <a:noAutofit/>
          </a:bodyPr>
          <a:lstStyle/>
          <a:p>
            <a:endParaRPr/>
          </a:p>
        </p:txBody>
      </p:sp>
      <p:sp>
        <p:nvSpPr>
          <p:cNvPr id="99" name="Espace réservé d’image 13"/>
          <p:cNvSpPr>
            <a:spLocks noGrp="1"/>
          </p:cNvSpPr>
          <p:nvPr>
            <p:ph type="pic" sz="quarter" idx="19"/>
          </p:nvPr>
        </p:nvSpPr>
        <p:spPr>
          <a:xfrm>
            <a:off x="5870575" y="3465193"/>
            <a:ext cx="536616" cy="536617"/>
          </a:xfrm>
          <a:prstGeom prst="rect">
            <a:avLst/>
          </a:prstGeom>
        </p:spPr>
        <p:txBody>
          <a:bodyPr lIns="91439" rIns="91439">
            <a:noAutofit/>
          </a:bodyPr>
          <a:lstStyle/>
          <a:p>
            <a:endParaRPr/>
          </a:p>
        </p:txBody>
      </p:sp>
      <p:sp>
        <p:nvSpPr>
          <p:cNvPr id="100" name="Espace réservé d’image 13"/>
          <p:cNvSpPr>
            <a:spLocks noGrp="1"/>
          </p:cNvSpPr>
          <p:nvPr>
            <p:ph type="pic" sz="quarter" idx="20"/>
          </p:nvPr>
        </p:nvSpPr>
        <p:spPr>
          <a:xfrm>
            <a:off x="5870575" y="4277538"/>
            <a:ext cx="536616" cy="536617"/>
          </a:xfrm>
          <a:prstGeom prst="rect">
            <a:avLst/>
          </a:prstGeom>
        </p:spPr>
        <p:txBody>
          <a:bodyPr lIns="91439" rIns="91439">
            <a:noAutofit/>
          </a:bodyPr>
          <a:lstStyle/>
          <a:p>
            <a:endParaRPr/>
          </a:p>
        </p:txBody>
      </p:sp>
      <p:sp>
        <p:nvSpPr>
          <p:cNvPr id="101" name="Espace réservé d’image 13"/>
          <p:cNvSpPr>
            <a:spLocks noGrp="1"/>
          </p:cNvSpPr>
          <p:nvPr>
            <p:ph type="pic" sz="quarter" idx="21"/>
          </p:nvPr>
        </p:nvSpPr>
        <p:spPr>
          <a:xfrm>
            <a:off x="5870575" y="5089881"/>
            <a:ext cx="536616" cy="536617"/>
          </a:xfrm>
          <a:prstGeom prst="rect">
            <a:avLst/>
          </a:prstGeom>
        </p:spPr>
        <p:txBody>
          <a:bodyPr lIns="91439" rIns="91439">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 Icônes puces verticales">
    <p:spTree>
      <p:nvGrpSpPr>
        <p:cNvPr id="1" name=""/>
        <p:cNvGrpSpPr/>
        <p:nvPr/>
      </p:nvGrpSpPr>
      <p:grpSpPr>
        <a:xfrm>
          <a:off x="0" y="0"/>
          <a:ext cx="0" cy="0"/>
          <a:chOff x="0" y="0"/>
          <a:chExt cx="0" cy="0"/>
        </a:xfrm>
      </p:grpSpPr>
      <p:sp>
        <p:nvSpPr>
          <p:cNvPr id="108" name="Ovale 30"/>
          <p:cNvSpPr/>
          <p:nvPr/>
        </p:nvSpPr>
        <p:spPr>
          <a:xfrm>
            <a:off x="8699142" y="3702939"/>
            <a:ext cx="1261873" cy="1261873"/>
          </a:xfrm>
          <a:prstGeom prst="ellipse">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09" name="Espace réservé d’image 9"/>
          <p:cNvSpPr>
            <a:spLocks noGrp="1"/>
          </p:cNvSpPr>
          <p:nvPr>
            <p:ph type="pic" sz="quarter" idx="13"/>
          </p:nvPr>
        </p:nvSpPr>
        <p:spPr>
          <a:xfrm>
            <a:off x="8865103" y="3869835"/>
            <a:ext cx="929953" cy="929953"/>
          </a:xfrm>
          <a:prstGeom prst="rect">
            <a:avLst/>
          </a:prstGeom>
        </p:spPr>
        <p:txBody>
          <a:bodyPr lIns="91439" rIns="91439">
            <a:noAutofit/>
          </a:bodyPr>
          <a:lstStyle/>
          <a:p>
            <a:endParaRPr/>
          </a:p>
        </p:txBody>
      </p:sp>
      <p:sp>
        <p:nvSpPr>
          <p:cNvPr id="110" name="Ovale 28"/>
          <p:cNvSpPr/>
          <p:nvPr/>
        </p:nvSpPr>
        <p:spPr>
          <a:xfrm>
            <a:off x="6287246" y="3706776"/>
            <a:ext cx="1261873" cy="1261873"/>
          </a:xfrm>
          <a:prstGeom prst="ellipse">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11" name="Espace réservé d’image 9"/>
          <p:cNvSpPr>
            <a:spLocks noGrp="1"/>
          </p:cNvSpPr>
          <p:nvPr>
            <p:ph type="pic" sz="quarter" idx="14"/>
          </p:nvPr>
        </p:nvSpPr>
        <p:spPr>
          <a:xfrm>
            <a:off x="6452270" y="3873672"/>
            <a:ext cx="929953" cy="929953"/>
          </a:xfrm>
          <a:prstGeom prst="rect">
            <a:avLst/>
          </a:prstGeom>
        </p:spPr>
        <p:txBody>
          <a:bodyPr lIns="91439" rIns="91439">
            <a:noAutofit/>
          </a:bodyPr>
          <a:lstStyle/>
          <a:p>
            <a:endParaRPr/>
          </a:p>
        </p:txBody>
      </p:sp>
      <p:sp>
        <p:nvSpPr>
          <p:cNvPr id="112" name="Ovale 21"/>
          <p:cNvSpPr/>
          <p:nvPr/>
        </p:nvSpPr>
        <p:spPr>
          <a:xfrm>
            <a:off x="8699142" y="799317"/>
            <a:ext cx="1261873" cy="1261873"/>
          </a:xfrm>
          <a:prstGeom prst="ellipse">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13" name="Oval 2"/>
          <p:cNvSpPr/>
          <p:nvPr/>
        </p:nvSpPr>
        <p:spPr>
          <a:xfrm>
            <a:off x="6289118" y="799317"/>
            <a:ext cx="1261873" cy="1261873"/>
          </a:xfrm>
          <a:prstGeom prst="ellipse">
            <a:avLst/>
          </a:prstGeom>
          <a:solidFill>
            <a:srgbClr val="F2F2F2"/>
          </a:solidFill>
          <a:ln w="12700">
            <a:miter lim="400000"/>
          </a:ln>
        </p:spPr>
        <p:txBody>
          <a:bodyPr lIns="45719" rIns="45719" anchor="ctr"/>
          <a:lstStyle/>
          <a:p>
            <a:pPr algn="ctr">
              <a:defRPr>
                <a:solidFill>
                  <a:srgbClr val="FFFFFF"/>
                </a:solidFill>
              </a:defRPr>
            </a:pPr>
            <a:endParaRPr/>
          </a:p>
        </p:txBody>
      </p:sp>
      <p:grpSp>
        <p:nvGrpSpPr>
          <p:cNvPr id="118" name="Groupe 22"/>
          <p:cNvGrpSpPr/>
          <p:nvPr/>
        </p:nvGrpSpPr>
        <p:grpSpPr>
          <a:xfrm>
            <a:off x="16303" y="0"/>
            <a:ext cx="12192001" cy="6858000"/>
            <a:chOff x="0" y="0"/>
            <a:chExt cx="12192000" cy="6858000"/>
          </a:xfrm>
        </p:grpSpPr>
        <p:sp>
          <p:nvSpPr>
            <p:cNvPr id="114"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115"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16"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17"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19"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120"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2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122" name="Texte niveau 1…"/>
          <p:cNvSpPr txBox="1">
            <a:spLocks noGrp="1"/>
          </p:cNvSpPr>
          <p:nvPr>
            <p:ph type="body" sz="quarter" idx="1"/>
          </p:nvPr>
        </p:nvSpPr>
        <p:spPr>
          <a:xfrm>
            <a:off x="5756275" y="2351088"/>
            <a:ext cx="2325689" cy="774701"/>
          </a:xfrm>
          <a:prstGeom prst="rect">
            <a:avLst/>
          </a:prstGeom>
        </p:spPr>
        <p:txBody>
          <a:bodyPr/>
          <a:lstStyle>
            <a:lvl1pPr marL="0" indent="0" algn="ctr">
              <a:buClrTx/>
              <a:buSzTx/>
              <a:buNone/>
              <a:defRPr sz="1200"/>
            </a:lvl1pPr>
            <a:lvl2pPr marL="671512" indent="-214312" algn="ctr">
              <a:buClrTx/>
              <a:defRPr sz="1200"/>
            </a:lvl2pPr>
            <a:lvl3pPr marL="1110342" indent="-195942" algn="ctr">
              <a:buClrTx/>
              <a:defRPr sz="1200"/>
            </a:lvl3pPr>
            <a:lvl4pPr marL="1600200" indent="-228600" algn="ctr">
              <a:buClrTx/>
              <a:defRPr sz="1200"/>
            </a:lvl4pPr>
            <a:lvl5pPr marL="2057400" indent="-228600" algn="ctr">
              <a:buClrTx/>
              <a:defRPr sz="1200"/>
            </a:lvl5pPr>
          </a:lstStyle>
          <a:p>
            <a:r>
              <a:t>Texte niveau 1</a:t>
            </a:r>
          </a:p>
          <a:p>
            <a:pPr lvl="1"/>
            <a:r>
              <a:t>Texte niveau 2</a:t>
            </a:r>
          </a:p>
          <a:p>
            <a:pPr lvl="2"/>
            <a:r>
              <a:t>Texte niveau 3</a:t>
            </a:r>
          </a:p>
          <a:p>
            <a:pPr lvl="3"/>
            <a:r>
              <a:t>Texte niveau 4</a:t>
            </a:r>
          </a:p>
          <a:p>
            <a:pPr lvl="4"/>
            <a:r>
              <a:t>Texte niveau 5</a:t>
            </a:r>
          </a:p>
        </p:txBody>
      </p:sp>
      <p:sp>
        <p:nvSpPr>
          <p:cNvPr id="123" name="Espace réservé au texte 13"/>
          <p:cNvSpPr>
            <a:spLocks noGrp="1"/>
          </p:cNvSpPr>
          <p:nvPr>
            <p:ph type="body" sz="quarter" idx="15"/>
          </p:nvPr>
        </p:nvSpPr>
        <p:spPr>
          <a:xfrm>
            <a:off x="8167234" y="2351088"/>
            <a:ext cx="2325689" cy="774701"/>
          </a:xfrm>
          <a:prstGeom prst="rect">
            <a:avLst/>
          </a:prstGeom>
        </p:spPr>
        <p:txBody>
          <a:bodyPr/>
          <a:lstStyle/>
          <a:p>
            <a:pPr marL="0" indent="0" algn="ctr">
              <a:buClrTx/>
              <a:buSzTx/>
              <a:buNone/>
              <a:defRPr sz="1200"/>
            </a:pPr>
            <a:endParaRPr/>
          </a:p>
        </p:txBody>
      </p:sp>
      <p:sp>
        <p:nvSpPr>
          <p:cNvPr id="124" name="Espace réservé au texte 13"/>
          <p:cNvSpPr>
            <a:spLocks noGrp="1"/>
          </p:cNvSpPr>
          <p:nvPr>
            <p:ph type="body" sz="quarter" idx="16"/>
          </p:nvPr>
        </p:nvSpPr>
        <p:spPr>
          <a:xfrm>
            <a:off x="5756275" y="5258548"/>
            <a:ext cx="2325689" cy="774701"/>
          </a:xfrm>
          <a:prstGeom prst="rect">
            <a:avLst/>
          </a:prstGeom>
        </p:spPr>
        <p:txBody>
          <a:bodyPr/>
          <a:lstStyle/>
          <a:p>
            <a:pPr marL="0" indent="0" algn="ctr">
              <a:buClrTx/>
              <a:buSzTx/>
              <a:buNone/>
              <a:defRPr sz="1200"/>
            </a:pPr>
            <a:endParaRPr/>
          </a:p>
        </p:txBody>
      </p:sp>
      <p:sp>
        <p:nvSpPr>
          <p:cNvPr id="125" name="Espace réservé au texte 13"/>
          <p:cNvSpPr>
            <a:spLocks noGrp="1"/>
          </p:cNvSpPr>
          <p:nvPr>
            <p:ph type="body" sz="quarter" idx="17"/>
          </p:nvPr>
        </p:nvSpPr>
        <p:spPr>
          <a:xfrm>
            <a:off x="8167234" y="5258548"/>
            <a:ext cx="2325689" cy="774701"/>
          </a:xfrm>
          <a:prstGeom prst="rect">
            <a:avLst/>
          </a:prstGeom>
        </p:spPr>
        <p:txBody>
          <a:bodyPr/>
          <a:lstStyle/>
          <a:p>
            <a:pPr marL="0" indent="0" algn="ctr">
              <a:buClrTx/>
              <a:buSzTx/>
              <a:buNone/>
              <a:defRPr sz="1200"/>
            </a:pPr>
            <a:endParaRPr/>
          </a:p>
        </p:txBody>
      </p:sp>
      <p:sp>
        <p:nvSpPr>
          <p:cNvPr id="126" name="Espace réservé d’image 9"/>
          <p:cNvSpPr>
            <a:spLocks noGrp="1"/>
          </p:cNvSpPr>
          <p:nvPr>
            <p:ph type="pic" sz="quarter" idx="18"/>
          </p:nvPr>
        </p:nvSpPr>
        <p:spPr>
          <a:xfrm>
            <a:off x="6454142" y="966213"/>
            <a:ext cx="929953" cy="929953"/>
          </a:xfrm>
          <a:prstGeom prst="rect">
            <a:avLst/>
          </a:prstGeom>
        </p:spPr>
        <p:txBody>
          <a:bodyPr lIns="91439" rIns="91439">
            <a:noAutofit/>
          </a:bodyPr>
          <a:lstStyle/>
          <a:p>
            <a:endParaRPr/>
          </a:p>
        </p:txBody>
      </p:sp>
      <p:sp>
        <p:nvSpPr>
          <p:cNvPr id="127" name="Espace réservé d’image 9"/>
          <p:cNvSpPr>
            <a:spLocks noGrp="1"/>
          </p:cNvSpPr>
          <p:nvPr>
            <p:ph type="pic" sz="quarter" idx="19"/>
          </p:nvPr>
        </p:nvSpPr>
        <p:spPr>
          <a:xfrm>
            <a:off x="8865103" y="965277"/>
            <a:ext cx="929953" cy="929953"/>
          </a:xfrm>
          <a:prstGeom prst="rect">
            <a:avLst/>
          </a:prstGeom>
        </p:spPr>
        <p:txBody>
          <a:bodyPr lIns="91439" rIns="91439">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Icônes puces verticales">
    <p:spTree>
      <p:nvGrpSpPr>
        <p:cNvPr id="1" name=""/>
        <p:cNvGrpSpPr/>
        <p:nvPr/>
      </p:nvGrpSpPr>
      <p:grpSpPr>
        <a:xfrm>
          <a:off x="0" y="0"/>
          <a:ext cx="0" cy="0"/>
          <a:chOff x="0" y="0"/>
          <a:chExt cx="0" cy="0"/>
        </a:xfrm>
      </p:grpSpPr>
      <p:sp>
        <p:nvSpPr>
          <p:cNvPr id="134" name="Ovale 19"/>
          <p:cNvSpPr/>
          <p:nvPr/>
        </p:nvSpPr>
        <p:spPr>
          <a:xfrm>
            <a:off x="8699142" y="3702939"/>
            <a:ext cx="1261873" cy="1261873"/>
          </a:xfrm>
          <a:prstGeom prst="ellipse">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135" name="Espace réservé d’image 9"/>
          <p:cNvSpPr>
            <a:spLocks noGrp="1"/>
          </p:cNvSpPr>
          <p:nvPr>
            <p:ph type="pic" sz="quarter" idx="13"/>
          </p:nvPr>
        </p:nvSpPr>
        <p:spPr>
          <a:xfrm>
            <a:off x="8865103" y="3869835"/>
            <a:ext cx="929953" cy="929953"/>
          </a:xfrm>
          <a:prstGeom prst="rect">
            <a:avLst/>
          </a:prstGeom>
        </p:spPr>
        <p:txBody>
          <a:bodyPr lIns="91439" rIns="91439">
            <a:noAutofit/>
          </a:bodyPr>
          <a:lstStyle/>
          <a:p>
            <a:endParaRPr/>
          </a:p>
        </p:txBody>
      </p:sp>
      <p:sp>
        <p:nvSpPr>
          <p:cNvPr id="136" name="Ovale 21"/>
          <p:cNvSpPr/>
          <p:nvPr/>
        </p:nvSpPr>
        <p:spPr>
          <a:xfrm>
            <a:off x="6288182" y="3706776"/>
            <a:ext cx="1261873" cy="1261873"/>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37" name="Espace réservé d’image 9"/>
          <p:cNvSpPr>
            <a:spLocks noGrp="1"/>
          </p:cNvSpPr>
          <p:nvPr>
            <p:ph type="pic" sz="quarter" idx="14"/>
          </p:nvPr>
        </p:nvSpPr>
        <p:spPr>
          <a:xfrm>
            <a:off x="6454142" y="3873672"/>
            <a:ext cx="929953" cy="929953"/>
          </a:xfrm>
          <a:prstGeom prst="rect">
            <a:avLst/>
          </a:prstGeom>
        </p:spPr>
        <p:txBody>
          <a:bodyPr lIns="91439" rIns="91439">
            <a:noAutofit/>
          </a:bodyPr>
          <a:lstStyle/>
          <a:p>
            <a:endParaRPr/>
          </a:p>
        </p:txBody>
      </p:sp>
      <p:sp>
        <p:nvSpPr>
          <p:cNvPr id="138" name="Ovale 28"/>
          <p:cNvSpPr/>
          <p:nvPr/>
        </p:nvSpPr>
        <p:spPr>
          <a:xfrm>
            <a:off x="8699142" y="799317"/>
            <a:ext cx="1261873" cy="1261873"/>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39" name="Ellipse 29"/>
          <p:cNvSpPr/>
          <p:nvPr/>
        </p:nvSpPr>
        <p:spPr>
          <a:xfrm>
            <a:off x="6288182" y="799317"/>
            <a:ext cx="1261873" cy="1261873"/>
          </a:xfrm>
          <a:prstGeom prst="ellipse">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40" name="Espace réservé d’image 9"/>
          <p:cNvSpPr>
            <a:spLocks noGrp="1"/>
          </p:cNvSpPr>
          <p:nvPr>
            <p:ph type="pic" sz="quarter" idx="15"/>
          </p:nvPr>
        </p:nvSpPr>
        <p:spPr>
          <a:xfrm>
            <a:off x="6454142" y="966213"/>
            <a:ext cx="929953" cy="929953"/>
          </a:xfrm>
          <a:prstGeom prst="rect">
            <a:avLst/>
          </a:prstGeom>
        </p:spPr>
        <p:txBody>
          <a:bodyPr lIns="91439" rIns="91439">
            <a:noAutofit/>
          </a:bodyPr>
          <a:lstStyle/>
          <a:p>
            <a:endParaRPr/>
          </a:p>
        </p:txBody>
      </p:sp>
      <p:sp>
        <p:nvSpPr>
          <p:cNvPr id="141" name="Espace réservé d’image 9"/>
          <p:cNvSpPr>
            <a:spLocks noGrp="1"/>
          </p:cNvSpPr>
          <p:nvPr>
            <p:ph type="pic" sz="quarter" idx="16"/>
          </p:nvPr>
        </p:nvSpPr>
        <p:spPr>
          <a:xfrm>
            <a:off x="8865103" y="965277"/>
            <a:ext cx="929953" cy="929953"/>
          </a:xfrm>
          <a:prstGeom prst="rect">
            <a:avLst/>
          </a:prstGeom>
        </p:spPr>
        <p:txBody>
          <a:bodyPr lIns="91439" rIns="91439">
            <a:noAutofit/>
          </a:bodyPr>
          <a:lstStyle/>
          <a:p>
            <a:endParaRPr/>
          </a:p>
        </p:txBody>
      </p:sp>
      <p:grpSp>
        <p:nvGrpSpPr>
          <p:cNvPr id="146" name="Groupe 22"/>
          <p:cNvGrpSpPr/>
          <p:nvPr/>
        </p:nvGrpSpPr>
        <p:grpSpPr>
          <a:xfrm>
            <a:off x="16303" y="0"/>
            <a:ext cx="12192001" cy="6858000"/>
            <a:chOff x="0" y="0"/>
            <a:chExt cx="12192000" cy="6858000"/>
          </a:xfrm>
        </p:grpSpPr>
        <p:sp>
          <p:nvSpPr>
            <p:cNvPr id="142"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143"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44"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45"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47"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148"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49"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150" name="Texte niveau 1…"/>
          <p:cNvSpPr txBox="1">
            <a:spLocks noGrp="1"/>
          </p:cNvSpPr>
          <p:nvPr>
            <p:ph type="body" sz="quarter" idx="1"/>
          </p:nvPr>
        </p:nvSpPr>
        <p:spPr>
          <a:xfrm>
            <a:off x="5756275" y="2351088"/>
            <a:ext cx="2325689" cy="774701"/>
          </a:xfrm>
          <a:prstGeom prst="rect">
            <a:avLst/>
          </a:prstGeom>
        </p:spPr>
        <p:txBody>
          <a:bodyPr/>
          <a:lstStyle>
            <a:lvl1pPr marL="0" indent="0" algn="ctr">
              <a:buClrTx/>
              <a:buSzTx/>
              <a:buNone/>
              <a:defRPr sz="1200"/>
            </a:lvl1pPr>
            <a:lvl2pPr marL="671512" indent="-214312" algn="ctr">
              <a:buClrTx/>
              <a:defRPr sz="1200"/>
            </a:lvl2pPr>
            <a:lvl3pPr marL="1110342" indent="-195942" algn="ctr">
              <a:buClrTx/>
              <a:defRPr sz="1200"/>
            </a:lvl3pPr>
            <a:lvl4pPr marL="1600200" indent="-228600" algn="ctr">
              <a:buClrTx/>
              <a:defRPr sz="1200"/>
            </a:lvl4pPr>
            <a:lvl5pPr marL="2057400" indent="-228600" algn="ctr">
              <a:buClrTx/>
              <a:defRPr sz="1200"/>
            </a:lvl5pPr>
          </a:lstStyle>
          <a:p>
            <a:r>
              <a:t>Texte niveau 1</a:t>
            </a:r>
          </a:p>
          <a:p>
            <a:pPr lvl="1"/>
            <a:r>
              <a:t>Texte niveau 2</a:t>
            </a:r>
          </a:p>
          <a:p>
            <a:pPr lvl="2"/>
            <a:r>
              <a:t>Texte niveau 3</a:t>
            </a:r>
          </a:p>
          <a:p>
            <a:pPr lvl="3"/>
            <a:r>
              <a:t>Texte niveau 4</a:t>
            </a:r>
          </a:p>
          <a:p>
            <a:pPr lvl="4"/>
            <a:r>
              <a:t>Texte niveau 5</a:t>
            </a:r>
          </a:p>
        </p:txBody>
      </p:sp>
      <p:sp>
        <p:nvSpPr>
          <p:cNvPr id="151" name="Espace réservé au texte 13"/>
          <p:cNvSpPr>
            <a:spLocks noGrp="1"/>
          </p:cNvSpPr>
          <p:nvPr>
            <p:ph type="body" sz="quarter" idx="17"/>
          </p:nvPr>
        </p:nvSpPr>
        <p:spPr>
          <a:xfrm>
            <a:off x="8167234" y="2351088"/>
            <a:ext cx="2325689" cy="774701"/>
          </a:xfrm>
          <a:prstGeom prst="rect">
            <a:avLst/>
          </a:prstGeom>
        </p:spPr>
        <p:txBody>
          <a:bodyPr/>
          <a:lstStyle/>
          <a:p>
            <a:pPr marL="0" indent="0" algn="ctr">
              <a:buClrTx/>
              <a:buSzTx/>
              <a:buNone/>
              <a:defRPr sz="1200"/>
            </a:pPr>
            <a:endParaRPr/>
          </a:p>
        </p:txBody>
      </p:sp>
      <p:sp>
        <p:nvSpPr>
          <p:cNvPr id="152" name="Espace réservé au texte 13"/>
          <p:cNvSpPr>
            <a:spLocks noGrp="1"/>
          </p:cNvSpPr>
          <p:nvPr>
            <p:ph type="body" sz="quarter" idx="18"/>
          </p:nvPr>
        </p:nvSpPr>
        <p:spPr>
          <a:xfrm>
            <a:off x="5756275" y="5258548"/>
            <a:ext cx="2325689" cy="774701"/>
          </a:xfrm>
          <a:prstGeom prst="rect">
            <a:avLst/>
          </a:prstGeom>
        </p:spPr>
        <p:txBody>
          <a:bodyPr/>
          <a:lstStyle/>
          <a:p>
            <a:pPr marL="0" indent="0" algn="ctr">
              <a:buClrTx/>
              <a:buSzTx/>
              <a:buNone/>
              <a:defRPr sz="1200"/>
            </a:pPr>
            <a:endParaRPr/>
          </a:p>
        </p:txBody>
      </p:sp>
      <p:sp>
        <p:nvSpPr>
          <p:cNvPr id="153" name="Espace réservé au texte 13"/>
          <p:cNvSpPr>
            <a:spLocks noGrp="1"/>
          </p:cNvSpPr>
          <p:nvPr>
            <p:ph type="body" sz="quarter" idx="19"/>
          </p:nvPr>
        </p:nvSpPr>
        <p:spPr>
          <a:xfrm>
            <a:off x="8167234" y="5258548"/>
            <a:ext cx="2325689" cy="774701"/>
          </a:xfrm>
          <a:prstGeom prst="rect">
            <a:avLst/>
          </a:prstGeom>
        </p:spPr>
        <p:txBody>
          <a:bodyPr/>
          <a:lstStyle/>
          <a:p>
            <a:pPr marL="0" indent="0" algn="ctr">
              <a:buClrTx/>
              <a:buSzTx/>
              <a:buNone/>
              <a:defRPr sz="1200"/>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Icônes puces verticales">
    <p:spTree>
      <p:nvGrpSpPr>
        <p:cNvPr id="1" name=""/>
        <p:cNvGrpSpPr/>
        <p:nvPr/>
      </p:nvGrpSpPr>
      <p:grpSpPr>
        <a:xfrm>
          <a:off x="0" y="0"/>
          <a:ext cx="0" cy="0"/>
          <a:chOff x="0" y="0"/>
          <a:chExt cx="0" cy="0"/>
        </a:xfrm>
      </p:grpSpPr>
      <p:sp>
        <p:nvSpPr>
          <p:cNvPr id="160" name="Ovale 28"/>
          <p:cNvSpPr/>
          <p:nvPr/>
        </p:nvSpPr>
        <p:spPr>
          <a:xfrm>
            <a:off x="8699142" y="2234226"/>
            <a:ext cx="1261873" cy="1261873"/>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61" name="Ellipse 29"/>
          <p:cNvSpPr/>
          <p:nvPr/>
        </p:nvSpPr>
        <p:spPr>
          <a:xfrm>
            <a:off x="6288182" y="2234226"/>
            <a:ext cx="1261873" cy="1261873"/>
          </a:xfrm>
          <a:prstGeom prst="ellipse">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62" name="Espace réservé d’image 9"/>
          <p:cNvSpPr>
            <a:spLocks noGrp="1"/>
          </p:cNvSpPr>
          <p:nvPr>
            <p:ph type="pic" sz="quarter" idx="13"/>
          </p:nvPr>
        </p:nvSpPr>
        <p:spPr>
          <a:xfrm>
            <a:off x="6454142" y="2401122"/>
            <a:ext cx="929953" cy="929953"/>
          </a:xfrm>
          <a:prstGeom prst="rect">
            <a:avLst/>
          </a:prstGeom>
        </p:spPr>
        <p:txBody>
          <a:bodyPr lIns="91439" rIns="91439">
            <a:noAutofit/>
          </a:bodyPr>
          <a:lstStyle/>
          <a:p>
            <a:endParaRPr/>
          </a:p>
        </p:txBody>
      </p:sp>
      <p:sp>
        <p:nvSpPr>
          <p:cNvPr id="163" name="Espace réservé d’image 9"/>
          <p:cNvSpPr>
            <a:spLocks noGrp="1"/>
          </p:cNvSpPr>
          <p:nvPr>
            <p:ph type="pic" sz="quarter" idx="14"/>
          </p:nvPr>
        </p:nvSpPr>
        <p:spPr>
          <a:xfrm>
            <a:off x="8865103" y="2400186"/>
            <a:ext cx="929953" cy="929953"/>
          </a:xfrm>
          <a:prstGeom prst="rect">
            <a:avLst/>
          </a:prstGeom>
        </p:spPr>
        <p:txBody>
          <a:bodyPr lIns="91439" rIns="91439">
            <a:noAutofit/>
          </a:bodyPr>
          <a:lstStyle/>
          <a:p>
            <a:endParaRPr/>
          </a:p>
        </p:txBody>
      </p:sp>
      <p:grpSp>
        <p:nvGrpSpPr>
          <p:cNvPr id="168" name="Groupe 22"/>
          <p:cNvGrpSpPr/>
          <p:nvPr/>
        </p:nvGrpSpPr>
        <p:grpSpPr>
          <a:xfrm>
            <a:off x="16303" y="0"/>
            <a:ext cx="12192001" cy="6858000"/>
            <a:chOff x="0" y="0"/>
            <a:chExt cx="12192000" cy="6858000"/>
          </a:xfrm>
        </p:grpSpPr>
        <p:sp>
          <p:nvSpPr>
            <p:cNvPr id="164"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165"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66"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67"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69"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170"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7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172" name="Texte niveau 1…"/>
          <p:cNvSpPr txBox="1">
            <a:spLocks noGrp="1"/>
          </p:cNvSpPr>
          <p:nvPr>
            <p:ph type="body" sz="quarter" idx="1"/>
          </p:nvPr>
        </p:nvSpPr>
        <p:spPr>
          <a:xfrm>
            <a:off x="5756275" y="3785996"/>
            <a:ext cx="2325689" cy="1503456"/>
          </a:xfrm>
          <a:prstGeom prst="rect">
            <a:avLst/>
          </a:prstGeom>
        </p:spPr>
        <p:txBody>
          <a:bodyPr/>
          <a:lstStyle>
            <a:lvl1pPr marL="0" indent="0" algn="ctr">
              <a:buClrTx/>
              <a:buSzTx/>
              <a:buNone/>
              <a:defRPr sz="1200"/>
            </a:lvl1pPr>
            <a:lvl2pPr marL="671512" indent="-214312" algn="ctr">
              <a:buClrTx/>
              <a:defRPr sz="1200"/>
            </a:lvl2pPr>
            <a:lvl3pPr marL="1110342" indent="-195942" algn="ctr">
              <a:buClrTx/>
              <a:defRPr sz="1200"/>
            </a:lvl3pPr>
            <a:lvl4pPr marL="1600200" indent="-228600" algn="ctr">
              <a:buClrTx/>
              <a:defRPr sz="1200"/>
            </a:lvl4pPr>
            <a:lvl5pPr marL="2057400" indent="-228600" algn="ctr">
              <a:buClrTx/>
              <a:defRPr sz="1200"/>
            </a:lvl5pPr>
          </a:lstStyle>
          <a:p>
            <a:r>
              <a:t>Texte niveau 1</a:t>
            </a:r>
          </a:p>
          <a:p>
            <a:pPr lvl="1"/>
            <a:r>
              <a:t>Texte niveau 2</a:t>
            </a:r>
          </a:p>
          <a:p>
            <a:pPr lvl="2"/>
            <a:r>
              <a:t>Texte niveau 3</a:t>
            </a:r>
          </a:p>
          <a:p>
            <a:pPr lvl="3"/>
            <a:r>
              <a:t>Texte niveau 4</a:t>
            </a:r>
          </a:p>
          <a:p>
            <a:pPr lvl="4"/>
            <a:r>
              <a:t>Texte niveau 5</a:t>
            </a:r>
          </a:p>
        </p:txBody>
      </p:sp>
      <p:sp>
        <p:nvSpPr>
          <p:cNvPr id="173" name="Espace réservé au texte 13"/>
          <p:cNvSpPr>
            <a:spLocks noGrp="1"/>
          </p:cNvSpPr>
          <p:nvPr>
            <p:ph type="body" sz="quarter" idx="15"/>
          </p:nvPr>
        </p:nvSpPr>
        <p:spPr>
          <a:xfrm>
            <a:off x="8167234" y="3785996"/>
            <a:ext cx="2325689" cy="1503456"/>
          </a:xfrm>
          <a:prstGeom prst="rect">
            <a:avLst/>
          </a:prstGeom>
        </p:spPr>
        <p:txBody>
          <a:bodyPr/>
          <a:lstStyle/>
          <a:p>
            <a:pPr marL="0" indent="0" algn="ctr">
              <a:buClrTx/>
              <a:buSzTx/>
              <a:buNone/>
              <a:defRPr sz="1200"/>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 Icône puces horizontale">
    <p:spTree>
      <p:nvGrpSpPr>
        <p:cNvPr id="1" name=""/>
        <p:cNvGrpSpPr/>
        <p:nvPr/>
      </p:nvGrpSpPr>
      <p:grpSpPr>
        <a:xfrm>
          <a:off x="0" y="0"/>
          <a:ext cx="0" cy="0"/>
          <a:chOff x="0" y="0"/>
          <a:chExt cx="0" cy="0"/>
        </a:xfrm>
      </p:grpSpPr>
      <p:sp>
        <p:nvSpPr>
          <p:cNvPr id="180" name="Ellipse 31"/>
          <p:cNvSpPr/>
          <p:nvPr/>
        </p:nvSpPr>
        <p:spPr>
          <a:xfrm>
            <a:off x="8404600" y="3981394"/>
            <a:ext cx="1042415" cy="1042415"/>
          </a:xfrm>
          <a:prstGeom prst="ellipse">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181" name="Espace réservé d’image 9"/>
          <p:cNvSpPr>
            <a:spLocks noGrp="1"/>
          </p:cNvSpPr>
          <p:nvPr>
            <p:ph type="pic" sz="quarter" idx="13"/>
          </p:nvPr>
        </p:nvSpPr>
        <p:spPr>
          <a:xfrm>
            <a:off x="8535099" y="4123125"/>
            <a:ext cx="781419" cy="758953"/>
          </a:xfrm>
          <a:prstGeom prst="rect">
            <a:avLst/>
          </a:prstGeom>
        </p:spPr>
        <p:txBody>
          <a:bodyPr lIns="91439" rIns="91439">
            <a:noAutofit/>
          </a:bodyPr>
          <a:lstStyle/>
          <a:p>
            <a:endParaRPr/>
          </a:p>
        </p:txBody>
      </p:sp>
      <p:sp>
        <p:nvSpPr>
          <p:cNvPr id="182" name="Ovale 28"/>
          <p:cNvSpPr/>
          <p:nvPr/>
        </p:nvSpPr>
        <p:spPr>
          <a:xfrm>
            <a:off x="8404600" y="1932281"/>
            <a:ext cx="1042415" cy="1042415"/>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83" name="Espace réservé d’image 9"/>
          <p:cNvSpPr>
            <a:spLocks noGrp="1"/>
          </p:cNvSpPr>
          <p:nvPr>
            <p:ph type="pic" sz="quarter" idx="14"/>
          </p:nvPr>
        </p:nvSpPr>
        <p:spPr>
          <a:xfrm>
            <a:off x="8535099" y="2074011"/>
            <a:ext cx="781419" cy="758953"/>
          </a:xfrm>
          <a:prstGeom prst="rect">
            <a:avLst/>
          </a:prstGeom>
        </p:spPr>
        <p:txBody>
          <a:bodyPr lIns="91439" rIns="91439">
            <a:noAutofit/>
          </a:bodyPr>
          <a:lstStyle/>
          <a:p>
            <a:endParaRPr/>
          </a:p>
        </p:txBody>
      </p:sp>
      <p:grpSp>
        <p:nvGrpSpPr>
          <p:cNvPr id="188" name="Groupe 22"/>
          <p:cNvGrpSpPr/>
          <p:nvPr/>
        </p:nvGrpSpPr>
        <p:grpSpPr>
          <a:xfrm>
            <a:off x="16303" y="0"/>
            <a:ext cx="12192001" cy="6858000"/>
            <a:chOff x="0" y="0"/>
            <a:chExt cx="12192000" cy="6858000"/>
          </a:xfrm>
        </p:grpSpPr>
        <p:sp>
          <p:nvSpPr>
            <p:cNvPr id="184" name="Rectangle 10"/>
            <p:cNvSpPr/>
            <p:nvPr/>
          </p:nvSpPr>
          <p:spPr>
            <a:xfrm>
              <a:off x="220633" y="0"/>
              <a:ext cx="5078013" cy="6858000"/>
            </a:xfrm>
            <a:prstGeom prst="rect">
              <a:avLst/>
            </a:prstGeom>
            <a:blipFill rotWithShape="1">
              <a:blip r:embed="rId2" cstate="print"/>
              <a:srcRect/>
              <a:stretch>
                <a:fillRect/>
              </a:stretch>
            </a:blipFill>
            <a:ln w="12700" cap="flat">
              <a:noFill/>
              <a:miter lim="400000"/>
            </a:ln>
            <a:effectLst/>
          </p:spPr>
          <p:txBody>
            <a:bodyPr wrap="square" lIns="45719" tIns="45719" rIns="45719" bIns="45719" numCol="1" anchor="t">
              <a:noAutofit/>
            </a:bodyPr>
            <a:lstStyle/>
            <a:p>
              <a:endParaRPr/>
            </a:p>
          </p:txBody>
        </p:sp>
        <p:sp>
          <p:nvSpPr>
            <p:cNvPr id="185" name="Forme libre 5"/>
            <p:cNvSpPr/>
            <p:nvPr/>
          </p:nvSpPr>
          <p:spPr>
            <a:xfrm rot="15922489">
              <a:off x="3128287"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86" name="Forme libre 5"/>
            <p:cNvSpPr/>
            <p:nvPr/>
          </p:nvSpPr>
          <p:spPr>
            <a:xfrm rot="16200000">
              <a:off x="2217178"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87" name="Forme libre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89" name="Texte du titre"/>
          <p:cNvSpPr txBox="1">
            <a:spLocks noGrp="1"/>
          </p:cNvSpPr>
          <p:nvPr>
            <p:ph type="title"/>
          </p:nvPr>
        </p:nvSpPr>
        <p:spPr>
          <a:xfrm>
            <a:off x="1154955" y="2287087"/>
            <a:ext cx="3438883" cy="2283825"/>
          </a:xfrm>
          <a:prstGeom prst="rect">
            <a:avLst/>
          </a:prstGeom>
        </p:spPr>
        <p:txBody>
          <a:bodyPr>
            <a:normAutofit/>
          </a:bodyPr>
          <a:lstStyle>
            <a:lvl1pPr>
              <a:defRPr sz="2300"/>
            </a:lvl1pPr>
          </a:lstStyle>
          <a:p>
            <a:r>
              <a:t>Texte du titre</a:t>
            </a:r>
          </a:p>
        </p:txBody>
      </p:sp>
      <p:sp>
        <p:nvSpPr>
          <p:cNvPr id="190" name="Rectangle 1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9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
        <p:nvSpPr>
          <p:cNvPr id="192" name="Texte niveau 1…"/>
          <p:cNvSpPr txBox="1">
            <a:spLocks noGrp="1"/>
          </p:cNvSpPr>
          <p:nvPr>
            <p:ph type="body" sz="quarter" idx="1"/>
          </p:nvPr>
        </p:nvSpPr>
        <p:spPr>
          <a:xfrm>
            <a:off x="6189669" y="1840992"/>
            <a:ext cx="2095047" cy="1225057"/>
          </a:xfrm>
          <a:prstGeom prst="rect">
            <a:avLst/>
          </a:prstGeom>
        </p:spPr>
        <p:txBody>
          <a:bodyPr anchor="ctr"/>
          <a:lstStyle>
            <a:lvl1pPr marL="0" indent="0">
              <a:buClrTx/>
              <a:buSzTx/>
              <a:buNone/>
              <a:defRPr sz="1200"/>
            </a:lvl1pPr>
            <a:lvl2pPr marL="671512" indent="-214312">
              <a:buClrTx/>
              <a:defRPr sz="1200"/>
            </a:lvl2pPr>
            <a:lvl3pPr marL="1110342" indent="-195942">
              <a:buClrTx/>
              <a:defRPr sz="1200"/>
            </a:lvl3pPr>
            <a:lvl4pPr marL="1600200" indent="-228600">
              <a:buClrTx/>
              <a:defRPr sz="1200"/>
            </a:lvl4pPr>
            <a:lvl5pPr marL="2057400" indent="-228600">
              <a:buClrTx/>
              <a:defRPr sz="1200"/>
            </a:lvl5pPr>
          </a:lstStyle>
          <a:p>
            <a:r>
              <a:t>Texte niveau 1</a:t>
            </a:r>
          </a:p>
          <a:p>
            <a:pPr lvl="1"/>
            <a:r>
              <a:t>Texte niveau 2</a:t>
            </a:r>
          </a:p>
          <a:p>
            <a:pPr lvl="2"/>
            <a:r>
              <a:t>Texte niveau 3</a:t>
            </a:r>
          </a:p>
          <a:p>
            <a:pPr lvl="3"/>
            <a:r>
              <a:t>Texte niveau 4</a:t>
            </a:r>
          </a:p>
          <a:p>
            <a:pPr lvl="4"/>
            <a:r>
              <a:t>Texte niveau 5</a:t>
            </a:r>
          </a:p>
        </p:txBody>
      </p:sp>
      <p:sp>
        <p:nvSpPr>
          <p:cNvPr id="193" name="Espace réservé au texte 13"/>
          <p:cNvSpPr>
            <a:spLocks noGrp="1"/>
          </p:cNvSpPr>
          <p:nvPr>
            <p:ph type="body" sz="quarter" idx="15"/>
          </p:nvPr>
        </p:nvSpPr>
        <p:spPr>
          <a:xfrm>
            <a:off x="9519532" y="1840992"/>
            <a:ext cx="2095047" cy="1225057"/>
          </a:xfrm>
          <a:prstGeom prst="rect">
            <a:avLst/>
          </a:prstGeom>
        </p:spPr>
        <p:txBody>
          <a:bodyPr anchor="ctr"/>
          <a:lstStyle/>
          <a:p>
            <a:pPr marL="0" indent="0">
              <a:buClrTx/>
              <a:buSzTx/>
              <a:buNone/>
              <a:defRPr sz="1200"/>
            </a:pPr>
            <a:endParaRPr/>
          </a:p>
        </p:txBody>
      </p:sp>
      <p:sp>
        <p:nvSpPr>
          <p:cNvPr id="194" name="Espace réservé au texte 13"/>
          <p:cNvSpPr>
            <a:spLocks noGrp="1"/>
          </p:cNvSpPr>
          <p:nvPr>
            <p:ph type="body" sz="quarter" idx="16"/>
          </p:nvPr>
        </p:nvSpPr>
        <p:spPr>
          <a:xfrm>
            <a:off x="6189669" y="3891529"/>
            <a:ext cx="2095047" cy="1222145"/>
          </a:xfrm>
          <a:prstGeom prst="rect">
            <a:avLst/>
          </a:prstGeom>
        </p:spPr>
        <p:txBody>
          <a:bodyPr anchor="ctr"/>
          <a:lstStyle/>
          <a:p>
            <a:pPr marL="0" indent="0">
              <a:buClrTx/>
              <a:buSzTx/>
              <a:buNone/>
              <a:defRPr sz="1200"/>
            </a:pPr>
            <a:endParaRPr/>
          </a:p>
        </p:txBody>
      </p:sp>
      <p:sp>
        <p:nvSpPr>
          <p:cNvPr id="195" name="Espace réservé au texte 13"/>
          <p:cNvSpPr>
            <a:spLocks noGrp="1"/>
          </p:cNvSpPr>
          <p:nvPr>
            <p:ph type="body" sz="quarter" idx="17"/>
          </p:nvPr>
        </p:nvSpPr>
        <p:spPr>
          <a:xfrm>
            <a:off x="9519532" y="3891529"/>
            <a:ext cx="2095047" cy="1222145"/>
          </a:xfrm>
          <a:prstGeom prst="rect">
            <a:avLst/>
          </a:prstGeom>
        </p:spPr>
        <p:txBody>
          <a:bodyPr anchor="ctr"/>
          <a:lstStyle/>
          <a:p>
            <a:pPr marL="0" indent="0">
              <a:buClrTx/>
              <a:buSzTx/>
              <a:buNone/>
              <a:defRPr sz="1200"/>
            </a:pPr>
            <a:endParaRPr/>
          </a:p>
        </p:txBody>
      </p:sp>
      <p:sp>
        <p:nvSpPr>
          <p:cNvPr id="196" name="Ovale 19"/>
          <p:cNvSpPr/>
          <p:nvPr/>
        </p:nvSpPr>
        <p:spPr>
          <a:xfrm>
            <a:off x="5070995" y="1932281"/>
            <a:ext cx="1042415" cy="1042415"/>
          </a:xfrm>
          <a:prstGeom prst="ellipse">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97" name="Espace réservé d’image 9"/>
          <p:cNvSpPr>
            <a:spLocks noGrp="1"/>
          </p:cNvSpPr>
          <p:nvPr>
            <p:ph type="pic" sz="quarter" idx="18"/>
          </p:nvPr>
        </p:nvSpPr>
        <p:spPr>
          <a:xfrm>
            <a:off x="5201494" y="2074011"/>
            <a:ext cx="781419" cy="758953"/>
          </a:xfrm>
          <a:prstGeom prst="rect">
            <a:avLst/>
          </a:prstGeom>
        </p:spPr>
        <p:txBody>
          <a:bodyPr lIns="91439" rIns="91439">
            <a:noAutofit/>
          </a:bodyPr>
          <a:lstStyle/>
          <a:p>
            <a:endParaRPr/>
          </a:p>
        </p:txBody>
      </p:sp>
      <p:sp>
        <p:nvSpPr>
          <p:cNvPr id="198" name="Ovale 21"/>
          <p:cNvSpPr/>
          <p:nvPr/>
        </p:nvSpPr>
        <p:spPr>
          <a:xfrm>
            <a:off x="5070995" y="3981394"/>
            <a:ext cx="1042415" cy="104241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99" name="Espace réservé d’image 9"/>
          <p:cNvSpPr>
            <a:spLocks noGrp="1"/>
          </p:cNvSpPr>
          <p:nvPr>
            <p:ph type="pic" sz="quarter" idx="19"/>
          </p:nvPr>
        </p:nvSpPr>
        <p:spPr>
          <a:xfrm>
            <a:off x="5201494" y="4123125"/>
            <a:ext cx="781419" cy="758953"/>
          </a:xfrm>
          <a:prstGeom prst="rect">
            <a:avLst/>
          </a:prstGeom>
        </p:spPr>
        <p:txBody>
          <a:bodyPr lIns="91439" rIns="91439">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 name="Numéro de diapositive"/>
          <p:cNvSpPr txBox="1">
            <a:spLocks noGrp="1"/>
          </p:cNvSpPr>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rPr/>
              <a:pPr/>
              <a:t>‹N°›</a:t>
            </a:fld>
            <a:endParaRPr/>
          </a:p>
        </p:txBody>
      </p:sp>
      <p:sp>
        <p:nvSpPr>
          <p:cNvPr id="4" name="Texte du titre"/>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Texte du titre</a:t>
            </a:r>
          </a:p>
        </p:txBody>
      </p:sp>
      <p:sp>
        <p:nvSpPr>
          <p:cNvPr id="5" name="Texte niveau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vimeo.com/227586154"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hyperlink" Target="https://cache.media.education.gouv.fr/file/CSP/48/2/Projet_Epreuves_examen_Langues_vivantes_Bac_pro_et_CAP_1075482.pdf" TargetMode="External"/><Relationship Id="rId2" Type="http://schemas.openxmlformats.org/officeDocument/2006/relationships/hyperlink" Target="https://www.education.gouv.fr/pid285/bulletin_officiel.html?cid_bo=140803" TargetMode="External"/><Relationship Id="rId1" Type="http://schemas.openxmlformats.org/officeDocument/2006/relationships/slideLayout" Target="../slideLayouts/slideLayout1.xml"/><Relationship Id="rId4" Type="http://schemas.openxmlformats.org/officeDocument/2006/relationships/hyperlink" Target="https://www.education.gouv.fr/cid130792/transformer-le-lycee-professionnel-former-les-talents-aux-metiers-de-demain.html"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re 1"/>
          <p:cNvSpPr txBox="1">
            <a:spLocks noGrp="1"/>
          </p:cNvSpPr>
          <p:nvPr>
            <p:ph type="ctrTitle"/>
          </p:nvPr>
        </p:nvSpPr>
        <p:spPr>
          <a:xfrm>
            <a:off x="582169" y="669851"/>
            <a:ext cx="9313385" cy="1424764"/>
          </a:xfrm>
          <a:prstGeom prst="rect">
            <a:avLst/>
          </a:prstGeom>
        </p:spPr>
        <p:txBody>
          <a:bodyPr/>
          <a:lstStyle/>
          <a:p>
            <a:pPr>
              <a:defRPr sz="2800">
                <a:latin typeface="Arial Rounded MT Bold"/>
                <a:ea typeface="Arial Rounded MT Bold"/>
                <a:cs typeface="Arial Rounded MT Bold"/>
                <a:sym typeface="Arial Rounded MT Bold"/>
              </a:defRPr>
            </a:pPr>
            <a:r>
              <a:rPr dirty="0" err="1"/>
              <a:t>Rentrée</a:t>
            </a:r>
            <a:r>
              <a:rPr dirty="0"/>
              <a:t> 2019</a:t>
            </a:r>
            <a:br>
              <a:rPr dirty="0"/>
            </a:br>
            <a:r>
              <a:rPr dirty="0" err="1"/>
              <a:t>Réforme</a:t>
            </a:r>
            <a:r>
              <a:rPr dirty="0"/>
              <a:t>, nouveau </a:t>
            </a:r>
            <a:r>
              <a:rPr dirty="0" err="1"/>
              <a:t>référentiel</a:t>
            </a:r>
            <a:r>
              <a:rPr dirty="0"/>
              <a:t> de LV, </a:t>
            </a:r>
            <a:r>
              <a:rPr lang="fr-FR" dirty="0"/>
              <a:t>modalités</a:t>
            </a:r>
            <a:r>
              <a:rPr dirty="0"/>
              <a:t> </a:t>
            </a:r>
            <a:r>
              <a:rPr dirty="0" err="1"/>
              <a:t>d'examen</a:t>
            </a:r>
            <a:endParaRPr dirty="0"/>
          </a:p>
        </p:txBody>
      </p:sp>
      <p:sp>
        <p:nvSpPr>
          <p:cNvPr id="320" name="Sous-titre 2"/>
          <p:cNvSpPr txBox="1">
            <a:spLocks noGrp="1"/>
          </p:cNvSpPr>
          <p:nvPr>
            <p:ph type="subTitle" sz="half" idx="1"/>
          </p:nvPr>
        </p:nvSpPr>
        <p:spPr>
          <a:xfrm>
            <a:off x="1396054" y="2636911"/>
            <a:ext cx="8825660" cy="2512829"/>
          </a:xfrm>
          <a:prstGeom prst="rect">
            <a:avLst/>
          </a:prstGeom>
        </p:spPr>
        <p:txBody>
          <a:bodyPr/>
          <a:lstStyle/>
          <a:p>
            <a:pPr algn="ctr">
              <a:buClr>
                <a:srgbClr val="0E594D"/>
              </a:buClr>
              <a:buSzPct val="45000"/>
              <a:buFont typeface="Helvetica"/>
              <a:buChar char="●"/>
              <a:defRPr sz="2800">
                <a:latin typeface="Arial Rounded MT Bold"/>
                <a:ea typeface="Arial Rounded MT Bold"/>
                <a:cs typeface="Arial Rounded MT Bold"/>
                <a:sym typeface="Arial Rounded MT Bold"/>
              </a:defRPr>
            </a:pPr>
            <a:r>
              <a:rPr dirty="0"/>
              <a:t>Formation </a:t>
            </a:r>
            <a:r>
              <a:rPr dirty="0" err="1"/>
              <a:t>disciplinaire</a:t>
            </a:r>
            <a:endParaRPr dirty="0"/>
          </a:p>
          <a:p>
            <a:pPr algn="ctr">
              <a:buClr>
                <a:srgbClr val="0E594D"/>
              </a:buClr>
              <a:buSzPct val="45000"/>
              <a:buFont typeface="Helvetica"/>
              <a:buChar char="●"/>
              <a:defRPr sz="2800">
                <a:latin typeface="Arial Rounded MT Bold"/>
                <a:ea typeface="Arial Rounded MT Bold"/>
                <a:cs typeface="Arial Rounded MT Bold"/>
                <a:sym typeface="Arial Rounded MT Bold"/>
              </a:defRPr>
            </a:pPr>
            <a:r>
              <a:rPr dirty="0"/>
              <a:t>Langue </a:t>
            </a:r>
            <a:r>
              <a:rPr dirty="0" err="1"/>
              <a:t>vivantes</a:t>
            </a:r>
            <a:r>
              <a:rPr dirty="0"/>
              <a:t> </a:t>
            </a:r>
            <a:r>
              <a:rPr dirty="0" err="1"/>
              <a:t>en</a:t>
            </a:r>
            <a:r>
              <a:rPr dirty="0"/>
              <a:t> Lycée </a:t>
            </a:r>
            <a:r>
              <a:rPr dirty="0" err="1"/>
              <a:t>Professionnel</a:t>
            </a:r>
            <a:endParaRPr dirty="0"/>
          </a:p>
          <a:p>
            <a:pPr algn="ctr">
              <a:buClr>
                <a:srgbClr val="0E594D"/>
              </a:buClr>
              <a:buSzPct val="45000"/>
              <a:buFont typeface="Helvetica"/>
              <a:buChar char="●"/>
              <a:defRPr sz="2800">
                <a:latin typeface="Arial Rounded MT Bold"/>
                <a:ea typeface="Arial Rounded MT Bold"/>
                <a:cs typeface="Arial Rounded MT Bold"/>
                <a:sym typeface="Arial Rounded MT Bold"/>
              </a:defRPr>
            </a:pPr>
            <a:r>
              <a:rPr dirty="0"/>
              <a:t>du CAP au bac pro</a:t>
            </a:r>
          </a:p>
          <a:p>
            <a:pPr algn="ctr">
              <a:buClr>
                <a:srgbClr val="0E594D"/>
              </a:buClr>
              <a:buSzPct val="45000"/>
              <a:buFont typeface="Helvetica"/>
              <a:buChar char="●"/>
              <a:defRPr sz="1600">
                <a:latin typeface="Arial Rounded MT Bold"/>
                <a:ea typeface="Arial Rounded MT Bold"/>
                <a:cs typeface="Arial Rounded MT Bold"/>
                <a:sym typeface="Arial Rounded MT Bold"/>
              </a:defRPr>
            </a:pPr>
            <a:r>
              <a:rPr dirty="0" err="1"/>
              <a:t>mai</a:t>
            </a:r>
            <a:r>
              <a:rPr dirty="0"/>
              <a:t> 2019</a:t>
            </a:r>
          </a:p>
        </p:txBody>
      </p:sp>
      <p:pic>
        <p:nvPicPr>
          <p:cNvPr id="321" name="Image 3" descr="Image 3"/>
          <p:cNvPicPr>
            <a:picLocks noChangeAspect="1"/>
          </p:cNvPicPr>
          <p:nvPr/>
        </p:nvPicPr>
        <p:blipFill>
          <a:blip r:embed="rId2" cstate="print">
            <a:extLst/>
          </a:blip>
          <a:stretch>
            <a:fillRect/>
          </a:stretch>
        </p:blipFill>
        <p:spPr>
          <a:xfrm>
            <a:off x="582169" y="4221088"/>
            <a:ext cx="1627773" cy="201795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re 1"/>
          <p:cNvSpPr txBox="1">
            <a:spLocks noGrp="1"/>
          </p:cNvSpPr>
          <p:nvPr>
            <p:ph type="title"/>
          </p:nvPr>
        </p:nvSpPr>
        <p:spPr>
          <a:xfrm>
            <a:off x="754379" y="1314450"/>
            <a:ext cx="3839459" cy="4309110"/>
          </a:xfrm>
          <a:prstGeom prst="rect">
            <a:avLst/>
          </a:prstGeom>
        </p:spPr>
        <p:txBody>
          <a:bodyPr>
            <a:normAutofit fontScale="90000"/>
          </a:bodyPr>
          <a:lstStyle/>
          <a:p>
            <a:pPr>
              <a:defRPr sz="2800" u="sng">
                <a:latin typeface="Arial Rounded MT Bold"/>
                <a:ea typeface="Arial Rounded MT Bold"/>
                <a:cs typeface="Arial Rounded MT Bold"/>
                <a:sym typeface="Arial Rounded MT Bold"/>
              </a:defRPr>
            </a:pPr>
            <a:r>
              <a:rPr dirty="0">
                <a:solidFill>
                  <a:schemeClr val="bg1"/>
                </a:solidFill>
              </a:rPr>
              <a:t>4- Atelier 2</a:t>
            </a:r>
            <a:r>
              <a:rPr u="none" dirty="0">
                <a:solidFill>
                  <a:schemeClr val="bg1"/>
                </a:solidFill>
              </a:rPr>
              <a:t>: et </a:t>
            </a:r>
            <a:r>
              <a:rPr u="none" dirty="0" err="1">
                <a:solidFill>
                  <a:schemeClr val="bg1"/>
                </a:solidFill>
              </a:rPr>
              <a:t>vous</a:t>
            </a:r>
            <a:r>
              <a:rPr u="none" dirty="0">
                <a:solidFill>
                  <a:schemeClr val="bg1"/>
                </a:solidFill>
              </a:rPr>
              <a:t>, le </a:t>
            </a:r>
            <a:r>
              <a:rPr u="none" dirty="0" err="1">
                <a:solidFill>
                  <a:schemeClr val="bg1"/>
                </a:solidFill>
              </a:rPr>
              <a:t>numérique</a:t>
            </a:r>
            <a:r>
              <a:rPr u="none" dirty="0">
                <a:solidFill>
                  <a:schemeClr val="bg1"/>
                </a:solidFill>
              </a:rPr>
              <a:t>, </a:t>
            </a:r>
            <a:r>
              <a:rPr u="none" dirty="0" err="1">
                <a:solidFill>
                  <a:schemeClr val="bg1"/>
                </a:solidFill>
              </a:rPr>
              <a:t>où</a:t>
            </a:r>
            <a:r>
              <a:rPr u="none" dirty="0">
                <a:solidFill>
                  <a:schemeClr val="bg1"/>
                </a:solidFill>
              </a:rPr>
              <a:t> </a:t>
            </a:r>
            <a:r>
              <a:rPr u="none" dirty="0" err="1">
                <a:solidFill>
                  <a:schemeClr val="bg1"/>
                </a:solidFill>
              </a:rPr>
              <a:t>en</a:t>
            </a:r>
            <a:r>
              <a:rPr u="none" dirty="0">
                <a:solidFill>
                  <a:schemeClr val="bg1"/>
                </a:solidFill>
              </a:rPr>
              <a:t> </a:t>
            </a:r>
            <a:r>
              <a:rPr u="none" dirty="0" err="1">
                <a:solidFill>
                  <a:schemeClr val="bg1"/>
                </a:solidFill>
              </a:rPr>
              <a:t>êtes-vous</a:t>
            </a:r>
            <a:r>
              <a:rPr u="none" dirty="0">
                <a:solidFill>
                  <a:schemeClr val="bg1"/>
                </a:solidFill>
              </a:rPr>
              <a:t>?</a:t>
            </a:r>
            <a:br>
              <a:rPr u="none" dirty="0">
                <a:solidFill>
                  <a:schemeClr val="bg1"/>
                </a:solidFill>
              </a:rPr>
            </a:br>
            <a:r>
              <a:rPr u="none" dirty="0" err="1">
                <a:solidFill>
                  <a:schemeClr val="bg1"/>
                </a:solidFill>
              </a:rPr>
              <a:t>Quels</a:t>
            </a:r>
            <a:r>
              <a:rPr u="none" dirty="0">
                <a:solidFill>
                  <a:schemeClr val="bg1"/>
                </a:solidFill>
              </a:rPr>
              <a:t> </a:t>
            </a:r>
            <a:r>
              <a:rPr u="none" dirty="0" err="1">
                <a:solidFill>
                  <a:schemeClr val="bg1"/>
                </a:solidFill>
              </a:rPr>
              <a:t>outils</a:t>
            </a:r>
            <a:r>
              <a:rPr u="none" dirty="0">
                <a:solidFill>
                  <a:schemeClr val="bg1"/>
                </a:solidFill>
              </a:rPr>
              <a:t> </a:t>
            </a:r>
            <a:r>
              <a:rPr u="none" dirty="0" err="1">
                <a:solidFill>
                  <a:schemeClr val="bg1"/>
                </a:solidFill>
              </a:rPr>
              <a:t>utilisez-vous</a:t>
            </a:r>
            <a:r>
              <a:rPr u="none" dirty="0">
                <a:solidFill>
                  <a:schemeClr val="bg1"/>
                </a:solidFill>
              </a:rPr>
              <a:t> pour …?</a:t>
            </a:r>
            <a:br>
              <a:rPr u="none" dirty="0">
                <a:solidFill>
                  <a:schemeClr val="bg1"/>
                </a:solidFill>
              </a:rPr>
            </a:br>
            <a:br>
              <a:rPr u="none" dirty="0">
                <a:solidFill>
                  <a:schemeClr val="bg1"/>
                </a:solidFill>
              </a:rPr>
            </a:br>
            <a:r>
              <a:rPr sz="2300" u="none" dirty="0" err="1">
                <a:solidFill>
                  <a:schemeClr val="bg1"/>
                </a:solidFill>
              </a:rPr>
              <a:t>Choisissez</a:t>
            </a:r>
            <a:r>
              <a:rPr sz="2300" u="none" dirty="0">
                <a:solidFill>
                  <a:schemeClr val="bg1"/>
                </a:solidFill>
              </a:rPr>
              <a:t> trois </a:t>
            </a:r>
            <a:r>
              <a:rPr sz="2300" u="none" dirty="0" err="1">
                <a:solidFill>
                  <a:schemeClr val="bg1"/>
                </a:solidFill>
              </a:rPr>
              <a:t>thèmes</a:t>
            </a:r>
            <a:r>
              <a:rPr sz="2300" u="none" dirty="0">
                <a:solidFill>
                  <a:schemeClr val="bg1"/>
                </a:solidFill>
              </a:rPr>
              <a:t> et </a:t>
            </a:r>
            <a:r>
              <a:rPr sz="2300" u="none" dirty="0" err="1">
                <a:solidFill>
                  <a:schemeClr val="bg1"/>
                </a:solidFill>
              </a:rPr>
              <a:t>listez</a:t>
            </a:r>
            <a:r>
              <a:rPr sz="2300" u="none" dirty="0">
                <a:solidFill>
                  <a:schemeClr val="bg1"/>
                </a:solidFill>
              </a:rPr>
              <a:t> les </a:t>
            </a:r>
            <a:r>
              <a:rPr sz="2300" u="none" dirty="0" err="1">
                <a:solidFill>
                  <a:schemeClr val="bg1"/>
                </a:solidFill>
              </a:rPr>
              <a:t>applis</a:t>
            </a:r>
            <a:r>
              <a:rPr sz="2300" u="none" dirty="0">
                <a:solidFill>
                  <a:schemeClr val="bg1"/>
                </a:solidFill>
              </a:rPr>
              <a:t> </a:t>
            </a:r>
            <a:r>
              <a:rPr sz="2300" u="none" dirty="0" err="1">
                <a:solidFill>
                  <a:schemeClr val="bg1"/>
                </a:solidFill>
              </a:rPr>
              <a:t>ou</a:t>
            </a:r>
            <a:r>
              <a:rPr sz="2300" u="none" dirty="0">
                <a:solidFill>
                  <a:schemeClr val="bg1"/>
                </a:solidFill>
              </a:rPr>
              <a:t> </a:t>
            </a:r>
            <a:r>
              <a:rPr sz="2300" u="none" dirty="0" err="1">
                <a:solidFill>
                  <a:schemeClr val="bg1"/>
                </a:solidFill>
              </a:rPr>
              <a:t>ressources</a:t>
            </a:r>
            <a:r>
              <a:rPr sz="2300" u="none" dirty="0">
                <a:solidFill>
                  <a:schemeClr val="bg1"/>
                </a:solidFill>
              </a:rPr>
              <a:t> </a:t>
            </a:r>
            <a:r>
              <a:rPr sz="2300" u="none" dirty="0" err="1">
                <a:solidFill>
                  <a:schemeClr val="bg1"/>
                </a:solidFill>
              </a:rPr>
              <a:t>numériques</a:t>
            </a:r>
            <a:r>
              <a:rPr sz="2300" u="none" dirty="0">
                <a:solidFill>
                  <a:schemeClr val="bg1"/>
                </a:solidFill>
              </a:rPr>
              <a:t> que </a:t>
            </a:r>
            <a:r>
              <a:rPr sz="2300" u="none" dirty="0" err="1">
                <a:solidFill>
                  <a:schemeClr val="bg1"/>
                </a:solidFill>
              </a:rPr>
              <a:t>vous</a:t>
            </a:r>
            <a:r>
              <a:rPr sz="2300" u="none" dirty="0">
                <a:solidFill>
                  <a:schemeClr val="bg1"/>
                </a:solidFill>
              </a:rPr>
              <a:t> </a:t>
            </a:r>
            <a:r>
              <a:rPr sz="2300" u="none" dirty="0" err="1">
                <a:solidFill>
                  <a:schemeClr val="bg1"/>
                </a:solidFill>
              </a:rPr>
              <a:t>utilise</a:t>
            </a:r>
            <a:r>
              <a:rPr sz="2300" u="none" dirty="0" err="1"/>
              <a:t>z</a:t>
            </a:r>
            <a:r>
              <a:rPr sz="2300" u="none" dirty="0"/>
              <a:t> avec </a:t>
            </a:r>
            <a:r>
              <a:rPr sz="2300" u="none" dirty="0" err="1"/>
              <a:t>vos</a:t>
            </a:r>
            <a:r>
              <a:rPr sz="2300" u="none" dirty="0"/>
              <a:t> classes.</a:t>
            </a:r>
          </a:p>
        </p:txBody>
      </p:sp>
      <p:pic>
        <p:nvPicPr>
          <p:cNvPr id="386" name="Espace réservé à l’image 37" descr="Espace réservé à l’image 37"/>
          <p:cNvPicPr>
            <a:picLocks noChangeAspect="1"/>
          </p:cNvPicPr>
          <p:nvPr/>
        </p:nvPicPr>
        <p:blipFill>
          <a:blip r:embed="rId2" cstate="print">
            <a:extLst/>
          </a:blip>
          <a:stretch>
            <a:fillRect/>
          </a:stretch>
        </p:blipFill>
        <p:spPr>
          <a:xfrm>
            <a:off x="5080236" y="1932281"/>
            <a:ext cx="1041324" cy="1041324"/>
          </a:xfrm>
          <a:prstGeom prst="rect">
            <a:avLst/>
          </a:prstGeom>
          <a:ln w="12700">
            <a:miter lim="400000"/>
          </a:ln>
        </p:spPr>
      </p:pic>
      <p:sp>
        <p:nvSpPr>
          <p:cNvPr id="387" name="Espace réservé au texte 3"/>
          <p:cNvSpPr txBox="1">
            <a:spLocks noGrp="1"/>
          </p:cNvSpPr>
          <p:nvPr>
            <p:ph type="body" sz="quarter" idx="1"/>
          </p:nvPr>
        </p:nvSpPr>
        <p:spPr>
          <a:xfrm>
            <a:off x="6189669" y="1543050"/>
            <a:ext cx="1954542" cy="1815214"/>
          </a:xfrm>
          <a:prstGeom prst="rect">
            <a:avLst/>
          </a:prstGeom>
        </p:spPr>
        <p:txBody>
          <a:bodyPr/>
          <a:lstStyle/>
          <a:p>
            <a:pPr>
              <a:defRPr sz="1900">
                <a:latin typeface="Arial Rounded MT Bold"/>
                <a:ea typeface="Arial Rounded MT Bold"/>
                <a:cs typeface="Arial Rounded MT Bold"/>
                <a:sym typeface="Arial Rounded MT Bold"/>
              </a:defRPr>
            </a:pPr>
            <a:r>
              <a:t>lancer une séquence?</a:t>
            </a:r>
          </a:p>
          <a:p>
            <a:endParaRPr/>
          </a:p>
        </p:txBody>
      </p:sp>
      <p:pic>
        <p:nvPicPr>
          <p:cNvPr id="388" name="Espace réservé à l’image 39" descr="Espace réservé à l’image 39"/>
          <p:cNvPicPr>
            <a:picLocks noChangeAspect="1"/>
          </p:cNvPicPr>
          <p:nvPr/>
        </p:nvPicPr>
        <p:blipFill>
          <a:blip r:embed="rId3" cstate="print">
            <a:extLst/>
          </a:blip>
          <a:stretch>
            <a:fillRect/>
          </a:stretch>
        </p:blipFill>
        <p:spPr>
          <a:xfrm>
            <a:off x="8649240" y="2111281"/>
            <a:ext cx="568440" cy="568439"/>
          </a:xfrm>
          <a:prstGeom prst="rect">
            <a:avLst/>
          </a:prstGeom>
          <a:ln w="12700">
            <a:miter lim="400000"/>
          </a:ln>
        </p:spPr>
      </p:pic>
      <p:sp>
        <p:nvSpPr>
          <p:cNvPr id="389" name="Espace réservé du texte 5"/>
          <p:cNvSpPr>
            <a:spLocks noGrp="1"/>
          </p:cNvSpPr>
          <p:nvPr>
            <p:ph type="body" idx="15"/>
          </p:nvPr>
        </p:nvSpPr>
        <p:spPr>
          <a:xfrm>
            <a:off x="6170991" y="349454"/>
            <a:ext cx="2095047" cy="9203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buClrTx/>
              <a:buSzTx/>
              <a:buNone/>
              <a:defRPr sz="1900">
                <a:latin typeface="Arial Rounded MT Bold"/>
                <a:ea typeface="Arial Rounded MT Bold"/>
                <a:cs typeface="Arial Rounded MT Bold"/>
                <a:sym typeface="Arial Rounded MT Bold"/>
              </a:defRPr>
            </a:lvl1pPr>
          </a:lstStyle>
          <a:p>
            <a:r>
              <a:t>chercher du vocabulaire?</a:t>
            </a:r>
          </a:p>
        </p:txBody>
      </p:sp>
      <p:pic>
        <p:nvPicPr>
          <p:cNvPr id="390" name="Espace réservé à l’image 41" descr="Espace réservé à l’image 41"/>
          <p:cNvPicPr>
            <a:picLocks noChangeAspect="1"/>
          </p:cNvPicPr>
          <p:nvPr/>
        </p:nvPicPr>
        <p:blipFill>
          <a:blip r:embed="rId4" cstate="print">
            <a:extLst/>
          </a:blip>
          <a:stretch>
            <a:fillRect/>
          </a:stretch>
        </p:blipFill>
        <p:spPr>
          <a:xfrm>
            <a:off x="5347141" y="4240621"/>
            <a:ext cx="519890" cy="519893"/>
          </a:xfrm>
          <a:prstGeom prst="rect">
            <a:avLst/>
          </a:prstGeom>
          <a:ln w="12700">
            <a:miter lim="400000"/>
          </a:ln>
        </p:spPr>
      </p:pic>
      <p:sp>
        <p:nvSpPr>
          <p:cNvPr id="391" name="Espace réservé au texte 7"/>
          <p:cNvSpPr>
            <a:spLocks noGrp="1"/>
          </p:cNvSpPr>
          <p:nvPr>
            <p:ph type="body" idx="16"/>
          </p:nvPr>
        </p:nvSpPr>
        <p:spPr>
          <a:xfrm>
            <a:off x="6189669" y="3997935"/>
            <a:ext cx="1954541" cy="90097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nSpc>
                <a:spcPct val="90000"/>
              </a:lnSpc>
              <a:buClrTx/>
              <a:buSzTx/>
              <a:buNone/>
              <a:defRPr>
                <a:latin typeface="Arial Rounded MT Bold"/>
                <a:ea typeface="Arial Rounded MT Bold"/>
                <a:cs typeface="Arial Rounded MT Bold"/>
                <a:sym typeface="Arial Rounded MT Bold"/>
              </a:defRPr>
            </a:lvl1pPr>
          </a:lstStyle>
          <a:p>
            <a:r>
              <a:t>favoriser l’apprentissage du lexique?</a:t>
            </a:r>
          </a:p>
        </p:txBody>
      </p:sp>
      <p:pic>
        <p:nvPicPr>
          <p:cNvPr id="392" name="Espace réservé à l’image 43" descr="Espace réservé à l’image 43"/>
          <p:cNvPicPr>
            <a:picLocks noChangeAspect="1"/>
          </p:cNvPicPr>
          <p:nvPr/>
        </p:nvPicPr>
        <p:blipFill>
          <a:blip r:embed="rId5" cstate="print">
            <a:extLst/>
          </a:blip>
          <a:stretch>
            <a:fillRect/>
          </a:stretch>
        </p:blipFill>
        <p:spPr>
          <a:xfrm>
            <a:off x="8398608" y="3977949"/>
            <a:ext cx="1045314" cy="1045314"/>
          </a:xfrm>
          <a:prstGeom prst="rect">
            <a:avLst/>
          </a:prstGeom>
          <a:ln w="12700">
            <a:miter lim="400000"/>
          </a:ln>
        </p:spPr>
      </p:pic>
      <p:sp>
        <p:nvSpPr>
          <p:cNvPr id="393" name="Espace réservé au texte 9"/>
          <p:cNvSpPr>
            <a:spLocks noGrp="1"/>
          </p:cNvSpPr>
          <p:nvPr>
            <p:ph type="body" idx="17"/>
          </p:nvPr>
        </p:nvSpPr>
        <p:spPr>
          <a:xfrm>
            <a:off x="9519532" y="3755904"/>
            <a:ext cx="1918088" cy="1143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278892">
              <a:spcBef>
                <a:spcPts val="600"/>
              </a:spcBef>
              <a:buClrTx/>
              <a:buSzTx/>
              <a:buNone/>
              <a:defRPr sz="1586">
                <a:latin typeface="Arial Rounded MT Bold"/>
                <a:ea typeface="Arial Rounded MT Bold"/>
                <a:cs typeface="Arial Rounded MT Bold"/>
                <a:sym typeface="Arial Rounded MT Bold"/>
              </a:defRPr>
            </a:lvl1pPr>
          </a:lstStyle>
          <a:p>
            <a:r>
              <a:t>travailler la CO? Ecouter les audios du manuel?</a:t>
            </a:r>
          </a:p>
        </p:txBody>
      </p:sp>
      <p:sp>
        <p:nvSpPr>
          <p:cNvPr id="394" name="Espace réservé au numéro de diapositive 15"/>
          <p:cNvSpPr txBox="1">
            <a:spLocks noGrp="1"/>
          </p:cNvSpPr>
          <p:nvPr>
            <p:ph type="sldNum" sz="quarter" idx="2"/>
          </p:nvPr>
        </p:nvSpPr>
        <p:spPr>
          <a:xfrm>
            <a:off x="10645214" y="325754"/>
            <a:ext cx="270996" cy="440691"/>
          </a:xfrm>
          <a:prstGeom prst="rect">
            <a:avLst/>
          </a:prstGeom>
          <a:solidFill>
            <a:schemeClr val="accent1"/>
          </a:solidFill>
          <a:ln w="19050" cap="rnd">
            <a:solidFill>
              <a:schemeClr val="accent1"/>
            </a:solidFill>
            <a:round/>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2100"/>
            </a:lvl1pPr>
          </a:lstStyle>
          <a:p>
            <a:fld id="{86CB4B4D-7CA3-9044-876B-883B54F8677D}" type="slidenum">
              <a:rPr/>
              <a:pPr/>
              <a:t>10</a:t>
            </a:fld>
            <a:endParaRPr/>
          </a:p>
        </p:txBody>
      </p:sp>
      <p:sp>
        <p:nvSpPr>
          <p:cNvPr id="395" name="Espace réservé du texte 5"/>
          <p:cNvSpPr txBox="1"/>
          <p:nvPr/>
        </p:nvSpPr>
        <p:spPr>
          <a:xfrm>
            <a:off x="9519532" y="1730697"/>
            <a:ext cx="2095047" cy="14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spcBef>
                <a:spcPts val="1000"/>
              </a:spcBef>
              <a:defRPr sz="1900">
                <a:solidFill>
                  <a:srgbClr val="404040"/>
                </a:solidFill>
                <a:latin typeface="Arial Rounded MT Bold"/>
                <a:ea typeface="Arial Rounded MT Bold"/>
                <a:cs typeface="Arial Rounded MT Bold"/>
                <a:sym typeface="Arial Rounded MT Bold"/>
              </a:defRPr>
            </a:lvl1pPr>
          </a:lstStyle>
          <a:p>
            <a:r>
              <a:t>sonder les élèves en fin de séance.s? vérifier les connaissances?</a:t>
            </a:r>
          </a:p>
        </p:txBody>
      </p:sp>
      <p:sp>
        <p:nvSpPr>
          <p:cNvPr id="396" name="Organigramme : Connecteur 2"/>
          <p:cNvSpPr/>
          <p:nvPr/>
        </p:nvSpPr>
        <p:spPr>
          <a:xfrm>
            <a:off x="5126866" y="294549"/>
            <a:ext cx="1020303" cy="949132"/>
          </a:xfrm>
          <a:prstGeom prst="ellipse">
            <a:avLst/>
          </a:prstGeom>
          <a:solidFill>
            <a:schemeClr val="accent1"/>
          </a:solidFill>
          <a:ln w="19050" cap="rnd">
            <a:solidFill>
              <a:schemeClr val="accent1"/>
            </a:solidFill>
          </a:ln>
        </p:spPr>
        <p:txBody>
          <a:bodyPr lIns="45719" rIns="45719" anchor="ctr"/>
          <a:lstStyle/>
          <a:p>
            <a:pPr algn="ctr">
              <a:defRPr>
                <a:solidFill>
                  <a:srgbClr val="FFFFFF"/>
                </a:solidFill>
              </a:defRPr>
            </a:pPr>
            <a:endParaRPr/>
          </a:p>
        </p:txBody>
      </p:sp>
      <p:pic>
        <p:nvPicPr>
          <p:cNvPr id="397" name="Picture 2" descr="Picture 2"/>
          <p:cNvPicPr>
            <a:picLocks noChangeAspect="1"/>
          </p:cNvPicPr>
          <p:nvPr/>
        </p:nvPicPr>
        <p:blipFill>
          <a:blip r:embed="rId6" cstate="print">
            <a:extLst/>
          </a:blip>
          <a:stretch>
            <a:fillRect/>
          </a:stretch>
        </p:blipFill>
        <p:spPr>
          <a:xfrm>
            <a:off x="5197909" y="332940"/>
            <a:ext cx="841642" cy="841642"/>
          </a:xfrm>
          <a:prstGeom prst="rect">
            <a:avLst/>
          </a:prstGeom>
          <a:ln w="12700">
            <a:miter lim="400000"/>
          </a:ln>
        </p:spPr>
      </p:pic>
      <p:sp>
        <p:nvSpPr>
          <p:cNvPr id="398" name="Espace réservé du texte 5"/>
          <p:cNvSpPr txBox="1"/>
          <p:nvPr/>
        </p:nvSpPr>
        <p:spPr>
          <a:xfrm>
            <a:off x="9647038" y="5220795"/>
            <a:ext cx="2095047" cy="128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spcBef>
                <a:spcPts val="1000"/>
              </a:spcBef>
              <a:defRPr>
                <a:solidFill>
                  <a:srgbClr val="404040"/>
                </a:solidFill>
                <a:latin typeface="Arial Rounded MT Bold"/>
                <a:ea typeface="Arial Rounded MT Bold"/>
                <a:cs typeface="Arial Rounded MT Bold"/>
                <a:sym typeface="Arial Rounded MT Bold"/>
              </a:defRPr>
            </a:pPr>
            <a:r>
              <a:t>favoriser la production orale?</a:t>
            </a:r>
          </a:p>
          <a:p>
            <a:pPr>
              <a:spcBef>
                <a:spcPts val="1000"/>
              </a:spcBef>
              <a:defRPr>
                <a:solidFill>
                  <a:srgbClr val="404040"/>
                </a:solidFill>
                <a:latin typeface="Arial Rounded MT Bold"/>
                <a:ea typeface="Arial Rounded MT Bold"/>
                <a:cs typeface="Arial Rounded MT Bold"/>
                <a:sym typeface="Arial Rounded MT Bold"/>
              </a:defRPr>
            </a:pPr>
            <a:r>
              <a:t>vérifier la prononciation?</a:t>
            </a:r>
          </a:p>
        </p:txBody>
      </p:sp>
      <p:sp>
        <p:nvSpPr>
          <p:cNvPr id="399" name="Organigramme : Connecteur 4"/>
          <p:cNvSpPr/>
          <p:nvPr/>
        </p:nvSpPr>
        <p:spPr>
          <a:xfrm>
            <a:off x="8402598" y="5180591"/>
            <a:ext cx="1109435" cy="967531"/>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pic>
        <p:nvPicPr>
          <p:cNvPr id="400" name="Graphique 8" descr="Graphique 8"/>
          <p:cNvPicPr>
            <a:picLocks noChangeAspect="1"/>
          </p:cNvPicPr>
          <p:nvPr/>
        </p:nvPicPr>
        <p:blipFill>
          <a:blip r:embed="rId7" cstate="print">
            <a:extLst/>
          </a:blip>
          <a:stretch>
            <a:fillRect/>
          </a:stretch>
        </p:blipFill>
        <p:spPr>
          <a:xfrm>
            <a:off x="8568765" y="5236538"/>
            <a:ext cx="792106" cy="792106"/>
          </a:xfrm>
          <a:prstGeom prst="rect">
            <a:avLst/>
          </a:prstGeom>
          <a:ln w="12700">
            <a:miter lim="400000"/>
          </a:ln>
        </p:spPr>
      </p:pic>
      <p:sp>
        <p:nvSpPr>
          <p:cNvPr id="401" name="Organigramme : Connecteur 10"/>
          <p:cNvSpPr/>
          <p:nvPr/>
        </p:nvSpPr>
        <p:spPr>
          <a:xfrm>
            <a:off x="6056355" y="2686035"/>
            <a:ext cx="1122283" cy="1053217"/>
          </a:xfrm>
          <a:prstGeom prst="ellipse">
            <a:avLst/>
          </a:prstGeom>
          <a:solidFill>
            <a:srgbClr val="F5AF7C"/>
          </a:solidFill>
          <a:ln w="19050" cap="rnd">
            <a:solidFill>
              <a:srgbClr val="F5AF7C"/>
            </a:solidFill>
          </a:ln>
        </p:spPr>
        <p:txBody>
          <a:bodyPr lIns="45719" rIns="45719" anchor="ctr"/>
          <a:lstStyle/>
          <a:p>
            <a:pPr algn="ctr">
              <a:defRPr>
                <a:solidFill>
                  <a:srgbClr val="FFFFFF"/>
                </a:solidFill>
              </a:defRPr>
            </a:pPr>
            <a:endParaRPr/>
          </a:p>
        </p:txBody>
      </p:sp>
      <p:pic>
        <p:nvPicPr>
          <p:cNvPr id="402" name="Graphique 13" descr="Graphique 13"/>
          <p:cNvPicPr>
            <a:picLocks noChangeAspect="1"/>
          </p:cNvPicPr>
          <p:nvPr/>
        </p:nvPicPr>
        <p:blipFill>
          <a:blip r:embed="rId8" cstate="print">
            <a:extLst/>
          </a:blip>
          <a:stretch>
            <a:fillRect/>
          </a:stretch>
        </p:blipFill>
        <p:spPr>
          <a:xfrm>
            <a:off x="6172758" y="2763698"/>
            <a:ext cx="914401" cy="914401"/>
          </a:xfrm>
          <a:prstGeom prst="rect">
            <a:avLst/>
          </a:prstGeom>
          <a:ln w="12700">
            <a:miter lim="400000"/>
          </a:ln>
        </p:spPr>
      </p:pic>
      <p:sp>
        <p:nvSpPr>
          <p:cNvPr id="403" name="Espace réservé du texte 5"/>
          <p:cNvSpPr txBox="1"/>
          <p:nvPr/>
        </p:nvSpPr>
        <p:spPr>
          <a:xfrm>
            <a:off x="7178637" y="2929487"/>
            <a:ext cx="2095047"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spcBef>
                <a:spcPts val="1000"/>
              </a:spcBef>
              <a:defRPr sz="1900">
                <a:solidFill>
                  <a:srgbClr val="404040"/>
                </a:solidFill>
                <a:latin typeface="Arial Rounded MT Bold"/>
                <a:ea typeface="Arial Rounded MT Bold"/>
                <a:cs typeface="Arial Rounded MT Bold"/>
                <a:sym typeface="Arial Rounded MT Bold"/>
              </a:defRPr>
            </a:lvl1pPr>
          </a:lstStyle>
          <a:p>
            <a:r>
              <a:t>entraîner la mémorisation?</a:t>
            </a:r>
          </a:p>
        </p:txBody>
      </p:sp>
      <p:sp>
        <p:nvSpPr>
          <p:cNvPr id="404" name="Organigramme : Connecteur 18"/>
          <p:cNvSpPr/>
          <p:nvPr/>
        </p:nvSpPr>
        <p:spPr>
          <a:xfrm>
            <a:off x="5042537" y="5379649"/>
            <a:ext cx="1036993" cy="967531"/>
          </a:xfrm>
          <a:prstGeom prst="ellipse">
            <a:avLst/>
          </a:prstGeom>
          <a:solidFill>
            <a:srgbClr val="D9D9D9"/>
          </a:solidFill>
          <a:ln w="19050" cap="rnd">
            <a:solidFill>
              <a:srgbClr val="D9D9D9"/>
            </a:solidFill>
          </a:ln>
        </p:spPr>
        <p:txBody>
          <a:bodyPr lIns="45719" rIns="45719" anchor="ctr"/>
          <a:lstStyle/>
          <a:p>
            <a:pPr algn="ctr">
              <a:defRPr>
                <a:solidFill>
                  <a:srgbClr val="FFFFFF"/>
                </a:solidFill>
              </a:defRPr>
            </a:pPr>
            <a:endParaRPr/>
          </a:p>
        </p:txBody>
      </p:sp>
      <p:pic>
        <p:nvPicPr>
          <p:cNvPr id="405" name="Graphique 20" descr="Graphique 20"/>
          <p:cNvPicPr>
            <a:picLocks noChangeAspect="1"/>
          </p:cNvPicPr>
          <p:nvPr/>
        </p:nvPicPr>
        <p:blipFill>
          <a:blip r:embed="rId9" cstate="print">
            <a:extLst/>
          </a:blip>
          <a:stretch>
            <a:fillRect/>
          </a:stretch>
        </p:blipFill>
        <p:spPr>
          <a:xfrm>
            <a:off x="5103833" y="5379649"/>
            <a:ext cx="914401" cy="914401"/>
          </a:xfrm>
          <a:prstGeom prst="rect">
            <a:avLst/>
          </a:prstGeom>
          <a:ln w="12700">
            <a:miter lim="400000"/>
          </a:ln>
        </p:spPr>
      </p:pic>
      <p:sp>
        <p:nvSpPr>
          <p:cNvPr id="406" name="Espace réservé au texte 7"/>
          <p:cNvSpPr txBox="1"/>
          <p:nvPr/>
        </p:nvSpPr>
        <p:spPr>
          <a:xfrm>
            <a:off x="6018233" y="5376983"/>
            <a:ext cx="2095047" cy="90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spcBef>
                <a:spcPts val="1000"/>
              </a:spcBef>
              <a:defRPr>
                <a:solidFill>
                  <a:srgbClr val="404040"/>
                </a:solidFill>
                <a:latin typeface="Arial Rounded MT Bold"/>
                <a:ea typeface="Arial Rounded MT Bold"/>
                <a:cs typeface="Arial Rounded MT Bold"/>
                <a:sym typeface="Arial Rounded MT Bold"/>
              </a:defRPr>
            </a:lvl1pPr>
          </a:lstStyle>
          <a:p>
            <a:r>
              <a:t>faciliter l’accès aux ressources en autonomie?</a:t>
            </a:r>
          </a:p>
        </p:txBody>
      </p:sp>
      <p:sp>
        <p:nvSpPr>
          <p:cNvPr id="407" name="Organigramme : Connecteur 21"/>
          <p:cNvSpPr/>
          <p:nvPr/>
        </p:nvSpPr>
        <p:spPr>
          <a:xfrm>
            <a:off x="7891222" y="294548"/>
            <a:ext cx="1109435" cy="1041326"/>
          </a:xfrm>
          <a:prstGeom prst="ellipse">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408" name="Graphique 24" descr="Graphique 24"/>
          <p:cNvPicPr>
            <a:picLocks noChangeAspect="1"/>
          </p:cNvPicPr>
          <p:nvPr/>
        </p:nvPicPr>
        <p:blipFill>
          <a:blip r:embed="rId10" cstate="print">
            <a:extLst/>
          </a:blip>
          <a:stretch>
            <a:fillRect/>
          </a:stretch>
        </p:blipFill>
        <p:spPr>
          <a:xfrm>
            <a:off x="8015416" y="378011"/>
            <a:ext cx="838200" cy="838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itre 1"/>
          <p:cNvSpPr txBox="1">
            <a:spLocks noGrp="1"/>
          </p:cNvSpPr>
          <p:nvPr>
            <p:ph type="title"/>
          </p:nvPr>
        </p:nvSpPr>
        <p:spPr>
          <a:xfrm>
            <a:off x="662940" y="595412"/>
            <a:ext cx="2503172" cy="2015086"/>
          </a:xfrm>
          <a:prstGeom prst="rect">
            <a:avLst/>
          </a:prstGeom>
        </p:spPr>
        <p:txBody>
          <a:bodyPr/>
          <a:lstStyle>
            <a:lvl1pPr>
              <a:defRPr sz="2800">
                <a:solidFill>
                  <a:srgbClr val="FFFFFF"/>
                </a:solidFill>
                <a:latin typeface="Arial Rounded MT Bold"/>
                <a:ea typeface="Arial Rounded MT Bold"/>
                <a:cs typeface="Arial Rounded MT Bold"/>
                <a:sym typeface="Arial Rounded MT Bold"/>
              </a:defRPr>
            </a:lvl1pPr>
          </a:lstStyle>
          <a:p>
            <a:r>
              <a:t>Des idées et pistes de ressources numériques:</a:t>
            </a:r>
          </a:p>
        </p:txBody>
      </p:sp>
      <p:sp>
        <p:nvSpPr>
          <p:cNvPr id="411" name="Espace réservé au numéro de diapositive 2"/>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11</a:t>
            </a:fld>
            <a:endParaRPr/>
          </a:p>
        </p:txBody>
      </p:sp>
      <p:pic>
        <p:nvPicPr>
          <p:cNvPr id="412" name="Image 10" descr="Image 10"/>
          <p:cNvPicPr>
            <a:picLocks noChangeAspect="1"/>
          </p:cNvPicPr>
          <p:nvPr/>
        </p:nvPicPr>
        <p:blipFill>
          <a:blip r:embed="rId2" cstate="print">
            <a:extLst/>
          </a:blip>
          <a:stretch>
            <a:fillRect/>
          </a:stretch>
        </p:blipFill>
        <p:spPr>
          <a:xfrm>
            <a:off x="4800212" y="290488"/>
            <a:ext cx="1337714" cy="1226237"/>
          </a:xfrm>
          <a:prstGeom prst="rect">
            <a:avLst/>
          </a:prstGeom>
          <a:ln w="12700">
            <a:miter lim="400000"/>
          </a:ln>
        </p:spPr>
      </p:pic>
      <p:pic>
        <p:nvPicPr>
          <p:cNvPr id="413" name="Image 11" descr="Image 11"/>
          <p:cNvPicPr>
            <a:picLocks noChangeAspect="1"/>
          </p:cNvPicPr>
          <p:nvPr/>
        </p:nvPicPr>
        <p:blipFill>
          <a:blip r:embed="rId3" cstate="print">
            <a:extLst/>
          </a:blip>
          <a:stretch>
            <a:fillRect/>
          </a:stretch>
        </p:blipFill>
        <p:spPr>
          <a:xfrm>
            <a:off x="4932336" y="3433155"/>
            <a:ext cx="1205591" cy="1170132"/>
          </a:xfrm>
          <a:prstGeom prst="rect">
            <a:avLst/>
          </a:prstGeom>
          <a:ln w="12700">
            <a:miter lim="400000"/>
          </a:ln>
        </p:spPr>
      </p:pic>
      <p:pic>
        <p:nvPicPr>
          <p:cNvPr id="414" name="Image 12" descr="Image 12"/>
          <p:cNvPicPr>
            <a:picLocks noChangeAspect="1"/>
          </p:cNvPicPr>
          <p:nvPr/>
        </p:nvPicPr>
        <p:blipFill>
          <a:blip r:embed="rId4" cstate="print">
            <a:extLst/>
          </a:blip>
          <a:srcRect t="8457"/>
          <a:stretch>
            <a:fillRect/>
          </a:stretch>
        </p:blipFill>
        <p:spPr>
          <a:xfrm>
            <a:off x="4946820" y="1886222"/>
            <a:ext cx="1191107" cy="1206364"/>
          </a:xfrm>
          <a:prstGeom prst="rect">
            <a:avLst/>
          </a:prstGeom>
          <a:ln w="12700">
            <a:miter lim="400000"/>
          </a:ln>
        </p:spPr>
      </p:pic>
      <p:pic>
        <p:nvPicPr>
          <p:cNvPr id="415" name="Image 13" descr="Image 13"/>
          <p:cNvPicPr>
            <a:picLocks noChangeAspect="1"/>
          </p:cNvPicPr>
          <p:nvPr/>
        </p:nvPicPr>
        <p:blipFill>
          <a:blip r:embed="rId5" cstate="print">
            <a:extLst/>
          </a:blip>
          <a:srcRect l="3621" t="2261"/>
          <a:stretch>
            <a:fillRect/>
          </a:stretch>
        </p:blipFill>
        <p:spPr>
          <a:xfrm>
            <a:off x="915255" y="3346291"/>
            <a:ext cx="1174752" cy="1143675"/>
          </a:xfrm>
          <a:prstGeom prst="rect">
            <a:avLst/>
          </a:prstGeom>
          <a:ln w="12700">
            <a:miter lim="400000"/>
          </a:ln>
        </p:spPr>
      </p:pic>
      <p:pic>
        <p:nvPicPr>
          <p:cNvPr id="416" name="Image 14" descr="Image 14"/>
          <p:cNvPicPr>
            <a:picLocks noChangeAspect="1"/>
          </p:cNvPicPr>
          <p:nvPr/>
        </p:nvPicPr>
        <p:blipFill>
          <a:blip r:embed="rId6" cstate="print">
            <a:extLst/>
          </a:blip>
          <a:stretch>
            <a:fillRect/>
          </a:stretch>
        </p:blipFill>
        <p:spPr>
          <a:xfrm>
            <a:off x="8927138" y="5160300"/>
            <a:ext cx="1069258" cy="1103023"/>
          </a:xfrm>
          <a:prstGeom prst="rect">
            <a:avLst/>
          </a:prstGeom>
          <a:ln w="12700">
            <a:miter lim="400000"/>
          </a:ln>
        </p:spPr>
      </p:pic>
      <p:pic>
        <p:nvPicPr>
          <p:cNvPr id="417" name="Image 15" descr="Image 15"/>
          <p:cNvPicPr>
            <a:picLocks noChangeAspect="1"/>
          </p:cNvPicPr>
          <p:nvPr/>
        </p:nvPicPr>
        <p:blipFill>
          <a:blip r:embed="rId7" cstate="print">
            <a:extLst/>
          </a:blip>
          <a:stretch>
            <a:fillRect/>
          </a:stretch>
        </p:blipFill>
        <p:spPr>
          <a:xfrm>
            <a:off x="915255" y="4679191"/>
            <a:ext cx="1179359" cy="1240151"/>
          </a:xfrm>
          <a:prstGeom prst="rect">
            <a:avLst/>
          </a:prstGeom>
          <a:ln w="12700">
            <a:miter lim="400000"/>
          </a:ln>
        </p:spPr>
      </p:pic>
      <p:pic>
        <p:nvPicPr>
          <p:cNvPr id="418" name="Image 17" descr="Image 17"/>
          <p:cNvPicPr>
            <a:picLocks noChangeAspect="1"/>
          </p:cNvPicPr>
          <p:nvPr/>
        </p:nvPicPr>
        <p:blipFill>
          <a:blip r:embed="rId8" cstate="print">
            <a:extLst/>
          </a:blip>
          <a:stretch>
            <a:fillRect/>
          </a:stretch>
        </p:blipFill>
        <p:spPr>
          <a:xfrm>
            <a:off x="8821100" y="349727"/>
            <a:ext cx="1192211" cy="1120679"/>
          </a:xfrm>
          <a:prstGeom prst="rect">
            <a:avLst/>
          </a:prstGeom>
          <a:ln w="12700">
            <a:miter lim="400000"/>
          </a:ln>
        </p:spPr>
      </p:pic>
      <p:pic>
        <p:nvPicPr>
          <p:cNvPr id="419" name="Image 18" descr="Image 18"/>
          <p:cNvPicPr>
            <a:picLocks noChangeAspect="1"/>
          </p:cNvPicPr>
          <p:nvPr/>
        </p:nvPicPr>
        <p:blipFill>
          <a:blip r:embed="rId9" cstate="print">
            <a:extLst/>
          </a:blip>
          <a:stretch>
            <a:fillRect/>
          </a:stretch>
        </p:blipFill>
        <p:spPr>
          <a:xfrm>
            <a:off x="8825083" y="2445497"/>
            <a:ext cx="1176384" cy="1152378"/>
          </a:xfrm>
          <a:prstGeom prst="rect">
            <a:avLst/>
          </a:prstGeom>
          <a:ln w="12700">
            <a:miter lim="400000"/>
          </a:ln>
        </p:spPr>
      </p:pic>
      <p:pic>
        <p:nvPicPr>
          <p:cNvPr id="420" name="Image 19" descr="Image 19"/>
          <p:cNvPicPr>
            <a:picLocks noChangeAspect="1"/>
          </p:cNvPicPr>
          <p:nvPr/>
        </p:nvPicPr>
        <p:blipFill>
          <a:blip r:embed="rId10" cstate="print">
            <a:extLst/>
          </a:blip>
          <a:stretch>
            <a:fillRect/>
          </a:stretch>
        </p:blipFill>
        <p:spPr>
          <a:xfrm>
            <a:off x="6178989" y="321118"/>
            <a:ext cx="2020118" cy="304924"/>
          </a:xfrm>
          <a:prstGeom prst="rect">
            <a:avLst/>
          </a:prstGeom>
          <a:ln w="12700">
            <a:miter lim="400000"/>
          </a:ln>
          <a:effectLst>
            <a:outerShdw blurRad="292100" dist="139700" dir="2700000" rotWithShape="0">
              <a:srgbClr val="333333">
                <a:alpha val="64999"/>
              </a:srgbClr>
            </a:outerShdw>
          </a:effectLst>
        </p:spPr>
      </p:pic>
      <p:pic>
        <p:nvPicPr>
          <p:cNvPr id="421" name="Image 20" descr="Image 20"/>
          <p:cNvPicPr>
            <a:picLocks noChangeAspect="1"/>
          </p:cNvPicPr>
          <p:nvPr/>
        </p:nvPicPr>
        <p:blipFill>
          <a:blip r:embed="rId11" cstate="print">
            <a:extLst/>
          </a:blip>
          <a:stretch>
            <a:fillRect/>
          </a:stretch>
        </p:blipFill>
        <p:spPr>
          <a:xfrm>
            <a:off x="6173606" y="631656"/>
            <a:ext cx="1906578" cy="370101"/>
          </a:xfrm>
          <a:prstGeom prst="rect">
            <a:avLst/>
          </a:prstGeom>
          <a:ln w="12700">
            <a:miter lim="400000"/>
          </a:ln>
          <a:effectLst>
            <a:outerShdw blurRad="292100" dist="139700" dir="2700000" rotWithShape="0">
              <a:srgbClr val="333333">
                <a:alpha val="64999"/>
              </a:srgbClr>
            </a:outerShdw>
          </a:effectLst>
        </p:spPr>
      </p:pic>
      <p:pic>
        <p:nvPicPr>
          <p:cNvPr id="422" name="Image 21" descr="Image 21"/>
          <p:cNvPicPr>
            <a:picLocks noChangeAspect="1"/>
          </p:cNvPicPr>
          <p:nvPr/>
        </p:nvPicPr>
        <p:blipFill>
          <a:blip r:embed="rId12" cstate="print">
            <a:extLst/>
          </a:blip>
          <a:stretch>
            <a:fillRect/>
          </a:stretch>
        </p:blipFill>
        <p:spPr>
          <a:xfrm>
            <a:off x="6126257" y="994061"/>
            <a:ext cx="1121164" cy="423856"/>
          </a:xfrm>
          <a:prstGeom prst="rect">
            <a:avLst/>
          </a:prstGeom>
          <a:ln w="12700">
            <a:miter lim="400000"/>
          </a:ln>
          <a:effectLst>
            <a:outerShdw blurRad="292100" dist="139700" dir="2700000" rotWithShape="0">
              <a:srgbClr val="333333">
                <a:alpha val="64999"/>
              </a:srgbClr>
            </a:outerShdw>
          </a:effectLst>
        </p:spPr>
      </p:pic>
      <p:grpSp>
        <p:nvGrpSpPr>
          <p:cNvPr id="425" name="Image 22"/>
          <p:cNvGrpSpPr/>
          <p:nvPr/>
        </p:nvGrpSpPr>
        <p:grpSpPr>
          <a:xfrm>
            <a:off x="9097942" y="1645661"/>
            <a:ext cx="1484212" cy="562203"/>
            <a:chOff x="0" y="0"/>
            <a:chExt cx="1484211" cy="562202"/>
          </a:xfrm>
        </p:grpSpPr>
        <p:sp>
          <p:nvSpPr>
            <p:cNvPr id="423" name="Figure"/>
            <p:cNvSpPr/>
            <p:nvPr/>
          </p:nvSpPr>
          <p:spPr>
            <a:xfrm>
              <a:off x="0" y="0"/>
              <a:ext cx="1484212" cy="562203"/>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315" y="0"/>
                    <a:pt x="703" y="0"/>
                  </a:cubicBezTo>
                  <a:lnTo>
                    <a:pt x="20897" y="0"/>
                  </a:lnTo>
                  <a:lnTo>
                    <a:pt x="20897" y="0"/>
                  </a:lnTo>
                  <a:cubicBezTo>
                    <a:pt x="21285" y="0"/>
                    <a:pt x="21600" y="831"/>
                    <a:pt x="21600" y="1856"/>
                  </a:cubicBezTo>
                  <a:lnTo>
                    <a:pt x="21600" y="19744"/>
                  </a:lnTo>
                  <a:lnTo>
                    <a:pt x="21600" y="19744"/>
                  </a:lnTo>
                  <a:cubicBezTo>
                    <a:pt x="21600" y="20769"/>
                    <a:pt x="21285" y="21600"/>
                    <a:pt x="20897" y="21600"/>
                  </a:cubicBezTo>
                  <a:lnTo>
                    <a:pt x="703" y="21600"/>
                  </a:lnTo>
                  <a:lnTo>
                    <a:pt x="703" y="21600"/>
                  </a:lnTo>
                  <a:cubicBezTo>
                    <a:pt x="315"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24" name="image45.png" descr="image45.png"/>
            <p:cNvPicPr>
              <a:picLocks noChangeAspect="1"/>
            </p:cNvPicPr>
            <p:nvPr/>
          </p:nvPicPr>
          <p:blipFill>
            <a:blip r:embed="rId13" cstate="print">
              <a:extLst/>
            </a:blip>
            <a:srcRect/>
            <a:stretch>
              <a:fillRect/>
            </a:stretch>
          </p:blipFill>
          <p:spPr>
            <a:xfrm>
              <a:off x="0" y="0"/>
              <a:ext cx="1484212" cy="562203"/>
            </a:xfrm>
            <a:custGeom>
              <a:avLst/>
              <a:gdLst/>
              <a:ahLst/>
              <a:cxnLst>
                <a:cxn ang="0">
                  <a:pos x="wd2" y="hd2"/>
                </a:cxn>
                <a:cxn ang="5400000">
                  <a:pos x="wd2" y="hd2"/>
                </a:cxn>
                <a:cxn ang="10800000">
                  <a:pos x="wd2" y="hd2"/>
                </a:cxn>
                <a:cxn ang="16200000">
                  <a:pos x="wd2" y="hd2"/>
                </a:cxn>
              </a:cxnLst>
              <a:rect l="0" t="0" r="r" b="b"/>
              <a:pathLst>
                <a:path w="21600" h="21600" extrusionOk="0">
                  <a:moveTo>
                    <a:pt x="705" y="0"/>
                  </a:moveTo>
                  <a:cubicBezTo>
                    <a:pt x="316" y="0"/>
                    <a:pt x="0" y="835"/>
                    <a:pt x="0" y="1860"/>
                  </a:cubicBezTo>
                  <a:lnTo>
                    <a:pt x="0" y="19740"/>
                  </a:lnTo>
                  <a:cubicBezTo>
                    <a:pt x="0" y="20765"/>
                    <a:pt x="316" y="21600"/>
                    <a:pt x="705" y="21600"/>
                  </a:cubicBezTo>
                  <a:lnTo>
                    <a:pt x="20895" y="21600"/>
                  </a:lnTo>
                  <a:cubicBezTo>
                    <a:pt x="21284" y="21600"/>
                    <a:pt x="21600" y="20765"/>
                    <a:pt x="21600" y="19740"/>
                  </a:cubicBezTo>
                  <a:lnTo>
                    <a:pt x="21600" y="1860"/>
                  </a:lnTo>
                  <a:cubicBezTo>
                    <a:pt x="21600" y="835"/>
                    <a:pt x="21284" y="0"/>
                    <a:pt x="20895" y="0"/>
                  </a:cubicBezTo>
                  <a:lnTo>
                    <a:pt x="705" y="0"/>
                  </a:lnTo>
                  <a:close/>
                </a:path>
              </a:pathLst>
            </a:custGeom>
            <a:ln w="12700" cap="flat">
              <a:noFill/>
              <a:miter lim="400000"/>
            </a:ln>
            <a:effectLst>
              <a:reflection stA="38000" endPos="40000" dir="5400000" sy="-100000" algn="bl" rotWithShape="0"/>
            </a:effectLst>
          </p:spPr>
        </p:pic>
      </p:grpSp>
      <p:grpSp>
        <p:nvGrpSpPr>
          <p:cNvPr id="428" name="Image 24"/>
          <p:cNvGrpSpPr/>
          <p:nvPr/>
        </p:nvGrpSpPr>
        <p:grpSpPr>
          <a:xfrm>
            <a:off x="9941097" y="1040751"/>
            <a:ext cx="1003602" cy="543235"/>
            <a:chOff x="0" y="0"/>
            <a:chExt cx="1003601" cy="543233"/>
          </a:xfrm>
        </p:grpSpPr>
        <p:sp>
          <p:nvSpPr>
            <p:cNvPr id="426" name="Rectangle"/>
            <p:cNvSpPr/>
            <p:nvPr/>
          </p:nvSpPr>
          <p:spPr>
            <a:xfrm>
              <a:off x="0" y="0"/>
              <a:ext cx="1003602" cy="543234"/>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27" name="image46.png" descr="image46.png"/>
            <p:cNvPicPr>
              <a:picLocks noChangeAspect="1"/>
            </p:cNvPicPr>
            <p:nvPr/>
          </p:nvPicPr>
          <p:blipFill>
            <a:blip r:embed="rId14" cstate="print">
              <a:extLst/>
            </a:blip>
            <a:stretch>
              <a:fillRect/>
            </a:stretch>
          </p:blipFill>
          <p:spPr>
            <a:xfrm>
              <a:off x="0" y="0"/>
              <a:ext cx="1003602" cy="543234"/>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429" name="Image 25" descr="Image 25"/>
          <p:cNvPicPr>
            <a:picLocks noChangeAspect="1"/>
          </p:cNvPicPr>
          <p:nvPr/>
        </p:nvPicPr>
        <p:blipFill>
          <a:blip r:embed="rId15" cstate="print">
            <a:extLst/>
          </a:blip>
          <a:stretch>
            <a:fillRect/>
          </a:stretch>
        </p:blipFill>
        <p:spPr>
          <a:xfrm>
            <a:off x="10646105" y="1707925"/>
            <a:ext cx="1429950" cy="491904"/>
          </a:xfrm>
          <a:prstGeom prst="rect">
            <a:avLst/>
          </a:prstGeom>
          <a:ln w="12700">
            <a:miter lim="400000"/>
          </a:ln>
          <a:effectLst>
            <a:outerShdw blurRad="292100" dist="139700" dir="2700000" rotWithShape="0">
              <a:srgbClr val="333333">
                <a:alpha val="64999"/>
              </a:srgbClr>
            </a:outerShdw>
          </a:effectLst>
        </p:spPr>
      </p:pic>
      <p:pic>
        <p:nvPicPr>
          <p:cNvPr id="430" name="Image 26" descr="Image 26"/>
          <p:cNvPicPr>
            <a:picLocks noChangeAspect="1"/>
          </p:cNvPicPr>
          <p:nvPr/>
        </p:nvPicPr>
        <p:blipFill>
          <a:blip r:embed="rId16" cstate="print">
            <a:extLst/>
          </a:blip>
          <a:stretch>
            <a:fillRect/>
          </a:stretch>
        </p:blipFill>
        <p:spPr>
          <a:xfrm>
            <a:off x="10013309" y="3742352"/>
            <a:ext cx="1465135" cy="409742"/>
          </a:xfrm>
          <a:prstGeom prst="rect">
            <a:avLst/>
          </a:prstGeom>
          <a:ln w="12700">
            <a:miter lim="400000"/>
          </a:ln>
        </p:spPr>
      </p:pic>
      <p:pic>
        <p:nvPicPr>
          <p:cNvPr id="431" name="Image 28" descr="Image 28"/>
          <p:cNvPicPr>
            <a:picLocks noChangeAspect="1"/>
          </p:cNvPicPr>
          <p:nvPr/>
        </p:nvPicPr>
        <p:blipFill>
          <a:blip r:embed="rId17" cstate="print">
            <a:extLst/>
          </a:blip>
          <a:stretch>
            <a:fillRect/>
          </a:stretch>
        </p:blipFill>
        <p:spPr>
          <a:xfrm>
            <a:off x="10065729" y="5475068"/>
            <a:ext cx="1253913" cy="442085"/>
          </a:xfrm>
          <a:prstGeom prst="rect">
            <a:avLst/>
          </a:prstGeom>
          <a:ln w="12700">
            <a:miter lim="400000"/>
          </a:ln>
        </p:spPr>
      </p:pic>
      <p:pic>
        <p:nvPicPr>
          <p:cNvPr id="432" name="Image 29" descr="Image 29"/>
          <p:cNvPicPr>
            <a:picLocks noChangeAspect="1"/>
          </p:cNvPicPr>
          <p:nvPr/>
        </p:nvPicPr>
        <p:blipFill>
          <a:blip r:embed="rId18" cstate="print">
            <a:extLst/>
          </a:blip>
          <a:stretch>
            <a:fillRect/>
          </a:stretch>
        </p:blipFill>
        <p:spPr>
          <a:xfrm>
            <a:off x="10065729" y="6000284"/>
            <a:ext cx="1370577" cy="511903"/>
          </a:xfrm>
          <a:prstGeom prst="rect">
            <a:avLst/>
          </a:prstGeom>
          <a:ln w="12700">
            <a:miter lim="400000"/>
          </a:ln>
        </p:spPr>
      </p:pic>
      <p:pic>
        <p:nvPicPr>
          <p:cNvPr id="433" name="Image 32" descr="Image 32"/>
          <p:cNvPicPr>
            <a:picLocks noChangeAspect="1"/>
          </p:cNvPicPr>
          <p:nvPr/>
        </p:nvPicPr>
        <p:blipFill>
          <a:blip r:embed="rId19" cstate="print">
            <a:extLst/>
          </a:blip>
          <a:srcRect r="43087"/>
          <a:stretch>
            <a:fillRect/>
          </a:stretch>
        </p:blipFill>
        <p:spPr>
          <a:xfrm>
            <a:off x="9996395" y="4208896"/>
            <a:ext cx="1751045" cy="548561"/>
          </a:xfrm>
          <a:prstGeom prst="rect">
            <a:avLst/>
          </a:prstGeom>
          <a:ln w="12700">
            <a:miter lim="400000"/>
          </a:ln>
        </p:spPr>
      </p:pic>
      <p:pic>
        <p:nvPicPr>
          <p:cNvPr id="434" name="Image 33" descr="Image 33"/>
          <p:cNvPicPr>
            <a:picLocks noChangeAspect="1"/>
          </p:cNvPicPr>
          <p:nvPr/>
        </p:nvPicPr>
        <p:blipFill>
          <a:blip r:embed="rId20" cstate="print">
            <a:extLst/>
          </a:blip>
          <a:srcRect t="15894" b="11077"/>
          <a:stretch>
            <a:fillRect/>
          </a:stretch>
        </p:blipFill>
        <p:spPr>
          <a:xfrm>
            <a:off x="6201878" y="1811613"/>
            <a:ext cx="1484211" cy="546288"/>
          </a:xfrm>
          <a:prstGeom prst="rect">
            <a:avLst/>
          </a:prstGeom>
          <a:ln w="12700">
            <a:miter lim="400000"/>
          </a:ln>
        </p:spPr>
      </p:pic>
      <p:pic>
        <p:nvPicPr>
          <p:cNvPr id="435" name="Image 34" descr="Image 34"/>
          <p:cNvPicPr>
            <a:picLocks noChangeAspect="1"/>
          </p:cNvPicPr>
          <p:nvPr/>
        </p:nvPicPr>
        <p:blipFill>
          <a:blip r:embed="rId21" cstate="print">
            <a:extLst/>
          </a:blip>
          <a:stretch>
            <a:fillRect/>
          </a:stretch>
        </p:blipFill>
        <p:spPr>
          <a:xfrm>
            <a:off x="6201878" y="2385406"/>
            <a:ext cx="1572262" cy="581261"/>
          </a:xfrm>
          <a:prstGeom prst="rect">
            <a:avLst/>
          </a:prstGeom>
          <a:ln w="12700">
            <a:miter lim="400000"/>
          </a:ln>
          <a:effectLst>
            <a:outerShdw blurRad="292100" dist="139700" dir="2700000" rotWithShape="0">
              <a:srgbClr val="333333">
                <a:alpha val="64999"/>
              </a:srgbClr>
            </a:outerShdw>
          </a:effectLst>
        </p:spPr>
      </p:pic>
      <p:pic>
        <p:nvPicPr>
          <p:cNvPr id="436" name="Image 37" descr="Image 37"/>
          <p:cNvPicPr>
            <a:picLocks noChangeAspect="1"/>
          </p:cNvPicPr>
          <p:nvPr/>
        </p:nvPicPr>
        <p:blipFill>
          <a:blip r:embed="rId22" cstate="print">
            <a:extLst/>
          </a:blip>
          <a:stretch>
            <a:fillRect/>
          </a:stretch>
        </p:blipFill>
        <p:spPr>
          <a:xfrm>
            <a:off x="6137926" y="3809369"/>
            <a:ext cx="1942259" cy="1038105"/>
          </a:xfrm>
          <a:prstGeom prst="rect">
            <a:avLst/>
          </a:prstGeom>
          <a:ln w="12700">
            <a:miter lim="400000"/>
          </a:ln>
          <a:effectLst>
            <a:outerShdw blurRad="292100" dist="139700" dir="2700000" rotWithShape="0">
              <a:srgbClr val="333333">
                <a:alpha val="64999"/>
              </a:srgbClr>
            </a:outerShdw>
          </a:effectLst>
        </p:spPr>
      </p:pic>
      <p:pic>
        <p:nvPicPr>
          <p:cNvPr id="437" name="Image 39" descr="Image 39"/>
          <p:cNvPicPr>
            <a:picLocks noChangeAspect="1"/>
          </p:cNvPicPr>
          <p:nvPr/>
        </p:nvPicPr>
        <p:blipFill>
          <a:blip r:embed="rId23" cstate="print">
            <a:extLst/>
          </a:blip>
          <a:stretch>
            <a:fillRect/>
          </a:stretch>
        </p:blipFill>
        <p:spPr>
          <a:xfrm>
            <a:off x="4946820" y="4643008"/>
            <a:ext cx="1107256" cy="1135648"/>
          </a:xfrm>
          <a:prstGeom prst="rect">
            <a:avLst/>
          </a:prstGeom>
          <a:ln w="12700">
            <a:miter lim="400000"/>
          </a:ln>
        </p:spPr>
      </p:pic>
      <p:pic>
        <p:nvPicPr>
          <p:cNvPr id="438" name="Image 41" descr="Image 41"/>
          <p:cNvPicPr>
            <a:picLocks noChangeAspect="1"/>
          </p:cNvPicPr>
          <p:nvPr/>
        </p:nvPicPr>
        <p:blipFill>
          <a:blip r:embed="rId24" cstate="print">
            <a:extLst/>
          </a:blip>
          <a:stretch>
            <a:fillRect/>
          </a:stretch>
        </p:blipFill>
        <p:spPr>
          <a:xfrm>
            <a:off x="6129959" y="3427190"/>
            <a:ext cx="2234921" cy="382180"/>
          </a:xfrm>
          <a:prstGeom prst="rect">
            <a:avLst/>
          </a:prstGeom>
          <a:ln w="12700">
            <a:miter lim="400000"/>
          </a:ln>
          <a:effectLst>
            <a:outerShdw blurRad="292100" dist="139700" dir="2700000" rotWithShape="0">
              <a:srgbClr val="333333">
                <a:alpha val="64999"/>
              </a:srgbClr>
            </a:outerShdw>
          </a:effectLst>
        </p:spPr>
      </p:pic>
      <p:pic>
        <p:nvPicPr>
          <p:cNvPr id="439" name="Image 43" descr="Image 43"/>
          <p:cNvPicPr>
            <a:picLocks noChangeAspect="1"/>
          </p:cNvPicPr>
          <p:nvPr/>
        </p:nvPicPr>
        <p:blipFill>
          <a:blip r:embed="rId25" cstate="print">
            <a:extLst/>
          </a:blip>
          <a:stretch>
            <a:fillRect/>
          </a:stretch>
        </p:blipFill>
        <p:spPr>
          <a:xfrm>
            <a:off x="2321131" y="3429000"/>
            <a:ext cx="1457915" cy="466914"/>
          </a:xfrm>
          <a:prstGeom prst="rect">
            <a:avLst/>
          </a:prstGeom>
          <a:ln w="12700">
            <a:miter lim="400000"/>
          </a:ln>
          <a:effectLst>
            <a:outerShdw blurRad="292100" dist="139700" dir="2700000" rotWithShape="0">
              <a:srgbClr val="333333">
                <a:alpha val="64999"/>
              </a:srgbClr>
            </a:outerShdw>
          </a:effectLst>
        </p:spPr>
      </p:pic>
      <p:grpSp>
        <p:nvGrpSpPr>
          <p:cNvPr id="442" name="Image 44"/>
          <p:cNvGrpSpPr/>
          <p:nvPr/>
        </p:nvGrpSpPr>
        <p:grpSpPr>
          <a:xfrm>
            <a:off x="2321132" y="4103709"/>
            <a:ext cx="1457915" cy="570490"/>
            <a:chOff x="0" y="0"/>
            <a:chExt cx="1457914" cy="570489"/>
          </a:xfrm>
        </p:grpSpPr>
        <p:sp>
          <p:nvSpPr>
            <p:cNvPr id="440" name="Figure"/>
            <p:cNvSpPr/>
            <p:nvPr/>
          </p:nvSpPr>
          <p:spPr>
            <a:xfrm>
              <a:off x="-1" y="0"/>
              <a:ext cx="1457916" cy="570490"/>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325" y="0"/>
                    <a:pt x="726" y="0"/>
                  </a:cubicBezTo>
                  <a:lnTo>
                    <a:pt x="20874" y="0"/>
                  </a:lnTo>
                  <a:lnTo>
                    <a:pt x="20874" y="0"/>
                  </a:lnTo>
                  <a:cubicBezTo>
                    <a:pt x="21275" y="0"/>
                    <a:pt x="21600" y="831"/>
                    <a:pt x="21600" y="1856"/>
                  </a:cubicBezTo>
                  <a:lnTo>
                    <a:pt x="21600" y="19744"/>
                  </a:lnTo>
                  <a:lnTo>
                    <a:pt x="21600" y="19744"/>
                  </a:lnTo>
                  <a:cubicBezTo>
                    <a:pt x="21600" y="20769"/>
                    <a:pt x="21275" y="21600"/>
                    <a:pt x="20874" y="21600"/>
                  </a:cubicBezTo>
                  <a:lnTo>
                    <a:pt x="726" y="21600"/>
                  </a:lnTo>
                  <a:lnTo>
                    <a:pt x="726" y="21600"/>
                  </a:lnTo>
                  <a:cubicBezTo>
                    <a:pt x="325"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41" name="image58.png" descr="image58.png"/>
            <p:cNvPicPr>
              <a:picLocks noChangeAspect="1"/>
            </p:cNvPicPr>
            <p:nvPr/>
          </p:nvPicPr>
          <p:blipFill>
            <a:blip r:embed="rId26" cstate="print">
              <a:extLst/>
            </a:blip>
            <a:srcRect r="13" b="31"/>
            <a:stretch>
              <a:fillRect/>
            </a:stretch>
          </p:blipFill>
          <p:spPr>
            <a:xfrm>
              <a:off x="0" y="0"/>
              <a:ext cx="1457722" cy="570310"/>
            </a:xfrm>
            <a:custGeom>
              <a:avLst/>
              <a:gdLst/>
              <a:ahLst/>
              <a:cxnLst>
                <a:cxn ang="0">
                  <a:pos x="wd2" y="hd2"/>
                </a:cxn>
                <a:cxn ang="5400000">
                  <a:pos x="wd2" y="hd2"/>
                </a:cxn>
                <a:cxn ang="10800000">
                  <a:pos x="wd2" y="hd2"/>
                </a:cxn>
                <a:cxn ang="16200000">
                  <a:pos x="wd2" y="hd2"/>
                </a:cxn>
              </a:cxnLst>
              <a:rect l="0" t="0" r="r" b="b"/>
              <a:pathLst>
                <a:path w="21600" h="21600" extrusionOk="0">
                  <a:moveTo>
                    <a:pt x="729" y="0"/>
                  </a:moveTo>
                  <a:cubicBezTo>
                    <a:pt x="328" y="0"/>
                    <a:pt x="0" y="838"/>
                    <a:pt x="0" y="1864"/>
                  </a:cubicBezTo>
                  <a:lnTo>
                    <a:pt x="0" y="19751"/>
                  </a:lnTo>
                  <a:cubicBezTo>
                    <a:pt x="0" y="20777"/>
                    <a:pt x="328" y="21600"/>
                    <a:pt x="729" y="21600"/>
                  </a:cubicBezTo>
                  <a:lnTo>
                    <a:pt x="20877" y="21600"/>
                  </a:lnTo>
                  <a:cubicBezTo>
                    <a:pt x="21278" y="21600"/>
                    <a:pt x="21600" y="20777"/>
                    <a:pt x="21600" y="19751"/>
                  </a:cubicBezTo>
                  <a:lnTo>
                    <a:pt x="21600" y="1864"/>
                  </a:lnTo>
                  <a:cubicBezTo>
                    <a:pt x="21600" y="838"/>
                    <a:pt x="21278" y="0"/>
                    <a:pt x="20877" y="0"/>
                  </a:cubicBezTo>
                  <a:lnTo>
                    <a:pt x="729" y="0"/>
                  </a:lnTo>
                  <a:close/>
                </a:path>
              </a:pathLst>
            </a:custGeom>
            <a:ln w="12700" cap="flat">
              <a:noFill/>
              <a:miter lim="400000"/>
            </a:ln>
            <a:effectLst>
              <a:reflection stA="38000" endPos="40000" dir="5400000" sy="-100000" algn="bl" rotWithShape="0"/>
            </a:effectLst>
          </p:spPr>
        </p:pic>
      </p:grpSp>
      <p:pic>
        <p:nvPicPr>
          <p:cNvPr id="443" name="Image 46" descr="Image 46"/>
          <p:cNvPicPr>
            <a:picLocks noChangeAspect="1"/>
          </p:cNvPicPr>
          <p:nvPr/>
        </p:nvPicPr>
        <p:blipFill>
          <a:blip r:embed="rId27" cstate="print">
            <a:extLst/>
          </a:blip>
          <a:stretch>
            <a:fillRect/>
          </a:stretch>
        </p:blipFill>
        <p:spPr>
          <a:xfrm>
            <a:off x="10038750" y="2596991"/>
            <a:ext cx="2104536" cy="369080"/>
          </a:xfrm>
          <a:prstGeom prst="rect">
            <a:avLst/>
          </a:prstGeom>
          <a:ln w="12700">
            <a:miter lim="400000"/>
          </a:ln>
          <a:effectLst>
            <a:outerShdw blurRad="292100" dist="139700" dir="2700000" rotWithShape="0">
              <a:srgbClr val="333333">
                <a:alpha val="64999"/>
              </a:srgbClr>
            </a:outerShdw>
          </a:effectLst>
        </p:spPr>
      </p:pic>
      <p:pic>
        <p:nvPicPr>
          <p:cNvPr id="444" name="Image 48" descr="Image 48"/>
          <p:cNvPicPr>
            <a:picLocks noChangeAspect="1"/>
          </p:cNvPicPr>
          <p:nvPr/>
        </p:nvPicPr>
        <p:blipFill>
          <a:blip r:embed="rId28" cstate="print">
            <a:extLst/>
          </a:blip>
          <a:stretch>
            <a:fillRect/>
          </a:stretch>
        </p:blipFill>
        <p:spPr>
          <a:xfrm>
            <a:off x="10038602" y="2933149"/>
            <a:ext cx="1215006" cy="440338"/>
          </a:xfrm>
          <a:prstGeom prst="rect">
            <a:avLst/>
          </a:prstGeom>
          <a:ln w="12700">
            <a:miter lim="400000"/>
          </a:ln>
          <a:effectLst>
            <a:outerShdw blurRad="292100" dist="139700" dir="2700000" rotWithShape="0">
              <a:srgbClr val="333333">
                <a:alpha val="64999"/>
              </a:srgbClr>
            </a:outerShdw>
          </a:effectLst>
        </p:spPr>
      </p:pic>
      <p:pic>
        <p:nvPicPr>
          <p:cNvPr id="445" name="Image 49" descr="Image 49"/>
          <p:cNvPicPr>
            <a:picLocks noChangeAspect="1"/>
          </p:cNvPicPr>
          <p:nvPr/>
        </p:nvPicPr>
        <p:blipFill>
          <a:blip r:embed="rId29" cstate="print">
            <a:extLst/>
          </a:blip>
          <a:stretch>
            <a:fillRect/>
          </a:stretch>
        </p:blipFill>
        <p:spPr>
          <a:xfrm>
            <a:off x="8872611" y="3770360"/>
            <a:ext cx="1140700" cy="1046203"/>
          </a:xfrm>
          <a:prstGeom prst="rect">
            <a:avLst/>
          </a:prstGeom>
          <a:ln w="12700">
            <a:miter lim="400000"/>
          </a:ln>
        </p:spPr>
      </p:pic>
      <p:pic>
        <p:nvPicPr>
          <p:cNvPr id="446" name="Image 50" descr="Image 50"/>
          <p:cNvPicPr>
            <a:picLocks noChangeAspect="1"/>
          </p:cNvPicPr>
          <p:nvPr/>
        </p:nvPicPr>
        <p:blipFill>
          <a:blip r:embed="rId30" cstate="print">
            <a:extLst/>
          </a:blip>
          <a:stretch>
            <a:fillRect/>
          </a:stretch>
        </p:blipFill>
        <p:spPr>
          <a:xfrm>
            <a:off x="10026856" y="4782627"/>
            <a:ext cx="1905771" cy="466915"/>
          </a:xfrm>
          <a:prstGeom prst="rect">
            <a:avLst/>
          </a:prstGeom>
          <a:ln w="3175" cap="sq">
            <a:solidFill>
              <a:srgbClr val="000000"/>
            </a:solidFill>
            <a:miter/>
          </a:ln>
          <a:effectLst>
            <a:outerShdw blurRad="50800" dist="38100" dir="2700000" rotWithShape="0">
              <a:srgbClr val="000000">
                <a:alpha val="43000"/>
              </a:srgbClr>
            </a:outerShdw>
          </a:effectLst>
        </p:spPr>
      </p:pic>
      <p:grpSp>
        <p:nvGrpSpPr>
          <p:cNvPr id="449" name="Image 51"/>
          <p:cNvGrpSpPr/>
          <p:nvPr/>
        </p:nvGrpSpPr>
        <p:grpSpPr>
          <a:xfrm>
            <a:off x="2347059" y="4886016"/>
            <a:ext cx="1431988" cy="624694"/>
            <a:chOff x="0" y="0"/>
            <a:chExt cx="1431987" cy="624693"/>
          </a:xfrm>
        </p:grpSpPr>
        <p:sp>
          <p:nvSpPr>
            <p:cNvPr id="447" name="Figure"/>
            <p:cNvSpPr/>
            <p:nvPr/>
          </p:nvSpPr>
          <p:spPr>
            <a:xfrm>
              <a:off x="-1" y="0"/>
              <a:ext cx="1431989" cy="624694"/>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363" y="0"/>
                    <a:pt x="810" y="0"/>
                  </a:cubicBezTo>
                  <a:lnTo>
                    <a:pt x="20790" y="0"/>
                  </a:lnTo>
                  <a:lnTo>
                    <a:pt x="20790" y="0"/>
                  </a:lnTo>
                  <a:cubicBezTo>
                    <a:pt x="21237" y="0"/>
                    <a:pt x="21600" y="831"/>
                    <a:pt x="21600" y="1856"/>
                  </a:cubicBezTo>
                  <a:lnTo>
                    <a:pt x="21600" y="19744"/>
                  </a:lnTo>
                  <a:lnTo>
                    <a:pt x="21600" y="19744"/>
                  </a:lnTo>
                  <a:cubicBezTo>
                    <a:pt x="21600" y="20769"/>
                    <a:pt x="21237" y="21600"/>
                    <a:pt x="20790" y="21600"/>
                  </a:cubicBezTo>
                  <a:lnTo>
                    <a:pt x="810" y="21600"/>
                  </a:lnTo>
                  <a:lnTo>
                    <a:pt x="810" y="21600"/>
                  </a:lnTo>
                  <a:cubicBezTo>
                    <a:pt x="36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48" name="image63.png" descr="image63.png"/>
            <p:cNvPicPr>
              <a:picLocks noChangeAspect="1"/>
            </p:cNvPicPr>
            <p:nvPr/>
          </p:nvPicPr>
          <p:blipFill>
            <a:blip r:embed="rId31" cstate="print">
              <a:extLst/>
            </a:blip>
            <a:srcRect r="4" b="1"/>
            <a:stretch>
              <a:fillRect/>
            </a:stretch>
          </p:blipFill>
          <p:spPr>
            <a:xfrm>
              <a:off x="0" y="0"/>
              <a:ext cx="1431925" cy="624682"/>
            </a:xfrm>
            <a:custGeom>
              <a:avLst/>
              <a:gdLst/>
              <a:ahLst/>
              <a:cxnLst>
                <a:cxn ang="0">
                  <a:pos x="wd2" y="hd2"/>
                </a:cxn>
                <a:cxn ang="5400000">
                  <a:pos x="wd2" y="hd2"/>
                </a:cxn>
                <a:cxn ang="10800000">
                  <a:pos x="wd2" y="hd2"/>
                </a:cxn>
                <a:cxn ang="16200000">
                  <a:pos x="wd2" y="hd2"/>
                </a:cxn>
              </a:cxnLst>
              <a:rect l="0" t="0" r="r" b="b"/>
              <a:pathLst>
                <a:path w="21600" h="21600" extrusionOk="0">
                  <a:moveTo>
                    <a:pt x="808" y="0"/>
                  </a:moveTo>
                  <a:cubicBezTo>
                    <a:pt x="361" y="0"/>
                    <a:pt x="0" y="827"/>
                    <a:pt x="0" y="1853"/>
                  </a:cubicBezTo>
                  <a:lnTo>
                    <a:pt x="0" y="19747"/>
                  </a:lnTo>
                  <a:cubicBezTo>
                    <a:pt x="0" y="20773"/>
                    <a:pt x="361" y="21600"/>
                    <a:pt x="808" y="21600"/>
                  </a:cubicBezTo>
                  <a:lnTo>
                    <a:pt x="20792" y="21600"/>
                  </a:lnTo>
                  <a:cubicBezTo>
                    <a:pt x="21239" y="21600"/>
                    <a:pt x="21600" y="20773"/>
                    <a:pt x="21600" y="19747"/>
                  </a:cubicBezTo>
                  <a:lnTo>
                    <a:pt x="21600" y="1853"/>
                  </a:lnTo>
                  <a:cubicBezTo>
                    <a:pt x="21600" y="827"/>
                    <a:pt x="21239" y="0"/>
                    <a:pt x="20792" y="0"/>
                  </a:cubicBezTo>
                  <a:lnTo>
                    <a:pt x="808" y="0"/>
                  </a:lnTo>
                  <a:close/>
                </a:path>
              </a:pathLst>
            </a:custGeom>
            <a:ln w="12700" cap="flat">
              <a:noFill/>
              <a:miter lim="400000"/>
            </a:ln>
            <a:effectLst>
              <a:reflection stA="38000" endPos="40000" dir="5400000" sy="-100000" algn="bl" rotWithShape="0"/>
            </a:effectLst>
          </p:spPr>
        </p:pic>
      </p:grpSp>
      <p:grpSp>
        <p:nvGrpSpPr>
          <p:cNvPr id="452" name="Image 52"/>
          <p:cNvGrpSpPr/>
          <p:nvPr/>
        </p:nvGrpSpPr>
        <p:grpSpPr>
          <a:xfrm>
            <a:off x="6156974" y="4896275"/>
            <a:ext cx="1617167" cy="466491"/>
            <a:chOff x="0" y="0"/>
            <a:chExt cx="1617166" cy="466489"/>
          </a:xfrm>
        </p:grpSpPr>
        <p:sp>
          <p:nvSpPr>
            <p:cNvPr id="450" name="Rectangle"/>
            <p:cNvSpPr/>
            <p:nvPr/>
          </p:nvSpPr>
          <p:spPr>
            <a:xfrm>
              <a:off x="0" y="0"/>
              <a:ext cx="1617167" cy="466490"/>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51" name="image64.png" descr="image64.png"/>
            <p:cNvPicPr>
              <a:picLocks noChangeAspect="1"/>
            </p:cNvPicPr>
            <p:nvPr/>
          </p:nvPicPr>
          <p:blipFill>
            <a:blip r:embed="rId32" cstate="print">
              <a:extLst/>
            </a:blip>
            <a:stretch>
              <a:fillRect/>
            </a:stretch>
          </p:blipFill>
          <p:spPr>
            <a:xfrm>
              <a:off x="0" y="0"/>
              <a:ext cx="1617167" cy="466490"/>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453" name="Image 53" descr="Image 53"/>
          <p:cNvPicPr>
            <a:picLocks noChangeAspect="1"/>
          </p:cNvPicPr>
          <p:nvPr/>
        </p:nvPicPr>
        <p:blipFill>
          <a:blip r:embed="rId33" cstate="print">
            <a:extLst/>
          </a:blip>
          <a:stretch>
            <a:fillRect/>
          </a:stretch>
        </p:blipFill>
        <p:spPr>
          <a:xfrm>
            <a:off x="6126257" y="5501842"/>
            <a:ext cx="1814256" cy="415312"/>
          </a:xfrm>
          <a:prstGeom prst="rect">
            <a:avLst/>
          </a:prstGeom>
          <a:ln w="12700">
            <a:miter lim="400000"/>
          </a:ln>
        </p:spPr>
      </p:pic>
      <p:grpSp>
        <p:nvGrpSpPr>
          <p:cNvPr id="456" name="Image 54"/>
          <p:cNvGrpSpPr/>
          <p:nvPr/>
        </p:nvGrpSpPr>
        <p:grpSpPr>
          <a:xfrm>
            <a:off x="11086985" y="951164"/>
            <a:ext cx="1097755" cy="664247"/>
            <a:chOff x="0" y="0"/>
            <a:chExt cx="1097754" cy="664245"/>
          </a:xfrm>
        </p:grpSpPr>
        <p:sp>
          <p:nvSpPr>
            <p:cNvPr id="454" name="Rectangle"/>
            <p:cNvSpPr/>
            <p:nvPr/>
          </p:nvSpPr>
          <p:spPr>
            <a:xfrm>
              <a:off x="0" y="0"/>
              <a:ext cx="1097755" cy="664246"/>
            </a:xfrm>
            <a:prstGeom prst="rect">
              <a:avLst/>
            </a:pr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455" name="image66.png" descr="image66.png"/>
            <p:cNvPicPr>
              <a:picLocks noChangeAspect="1"/>
            </p:cNvPicPr>
            <p:nvPr/>
          </p:nvPicPr>
          <p:blipFill>
            <a:blip r:embed="rId34" cstate="print">
              <a:extLst/>
            </a:blip>
            <a:stretch>
              <a:fillRect/>
            </a:stretch>
          </p:blipFill>
          <p:spPr>
            <a:xfrm>
              <a:off x="0" y="0"/>
              <a:ext cx="1097755" cy="664246"/>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pic>
        <p:nvPicPr>
          <p:cNvPr id="457" name="Image 56" descr="Image 56"/>
          <p:cNvPicPr>
            <a:picLocks noChangeAspect="1"/>
          </p:cNvPicPr>
          <p:nvPr/>
        </p:nvPicPr>
        <p:blipFill>
          <a:blip r:embed="rId35" cstate="print">
            <a:extLst/>
          </a:blip>
          <a:stretch>
            <a:fillRect/>
          </a:stretch>
        </p:blipFill>
        <p:spPr>
          <a:xfrm>
            <a:off x="4896201" y="5943489"/>
            <a:ext cx="1505560" cy="73372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 calcmode="lin" valueType="num">
                                      <p:cBhvr additive="base">
                                        <p:cTn id="7" dur="500" fill="hold"/>
                                        <p:tgtEl>
                                          <p:spTgt spid="439"/>
                                        </p:tgtEl>
                                        <p:attrNameLst>
                                          <p:attrName>ppt_x</p:attrName>
                                        </p:attrNameLst>
                                      </p:cBhvr>
                                      <p:tavLst>
                                        <p:tav tm="0">
                                          <p:val>
                                            <p:strVal val="#ppt_x"/>
                                          </p:val>
                                        </p:tav>
                                        <p:tav tm="100000">
                                          <p:val>
                                            <p:strVal val="#ppt_x"/>
                                          </p:val>
                                        </p:tav>
                                      </p:tavLst>
                                    </p:anim>
                                    <p:anim calcmode="lin" valueType="num">
                                      <p:cBhvr additive="base">
                                        <p:cTn id="8"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2"/>
                                        </p:tgtEl>
                                        <p:attrNameLst>
                                          <p:attrName>style.visibility</p:attrName>
                                        </p:attrNameLst>
                                      </p:cBhvr>
                                      <p:to>
                                        <p:strVal val="visible"/>
                                      </p:to>
                                    </p:set>
                                    <p:anim calcmode="lin" valueType="num">
                                      <p:cBhvr additive="base">
                                        <p:cTn id="13" dur="500" fill="hold"/>
                                        <p:tgtEl>
                                          <p:spTgt spid="442"/>
                                        </p:tgtEl>
                                        <p:attrNameLst>
                                          <p:attrName>ppt_x</p:attrName>
                                        </p:attrNameLst>
                                      </p:cBhvr>
                                      <p:tavLst>
                                        <p:tav tm="0">
                                          <p:val>
                                            <p:strVal val="#ppt_x"/>
                                          </p:val>
                                        </p:tav>
                                        <p:tav tm="100000">
                                          <p:val>
                                            <p:strVal val="#ppt_x"/>
                                          </p:val>
                                        </p:tav>
                                      </p:tavLst>
                                    </p:anim>
                                    <p:anim calcmode="lin" valueType="num">
                                      <p:cBhvr additive="base">
                                        <p:cTn id="14" dur="500" fill="hold"/>
                                        <p:tgtEl>
                                          <p:spTgt spid="4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20"/>
                                        </p:tgtEl>
                                        <p:attrNameLst>
                                          <p:attrName>style.visibility</p:attrName>
                                        </p:attrNameLst>
                                      </p:cBhvr>
                                      <p:to>
                                        <p:strVal val="visible"/>
                                      </p:to>
                                    </p:set>
                                    <p:animEffect transition="in" filter="fade">
                                      <p:cBhvr>
                                        <p:cTn id="19" dur="1000"/>
                                        <p:tgtEl>
                                          <p:spTgt spid="420"/>
                                        </p:tgtEl>
                                      </p:cBhvr>
                                    </p:animEffect>
                                    <p:anim calcmode="lin" valueType="num">
                                      <p:cBhvr>
                                        <p:cTn id="20" dur="1000" fill="hold"/>
                                        <p:tgtEl>
                                          <p:spTgt spid="420"/>
                                        </p:tgtEl>
                                        <p:attrNameLst>
                                          <p:attrName>ppt_x</p:attrName>
                                        </p:attrNameLst>
                                      </p:cBhvr>
                                      <p:tavLst>
                                        <p:tav tm="0">
                                          <p:val>
                                            <p:strVal val="#ppt_x"/>
                                          </p:val>
                                        </p:tav>
                                        <p:tav tm="100000">
                                          <p:val>
                                            <p:strVal val="#ppt_x"/>
                                          </p:val>
                                        </p:tav>
                                      </p:tavLst>
                                    </p:anim>
                                    <p:anim calcmode="lin" valueType="num">
                                      <p:cBhvr>
                                        <p:cTn id="21" dur="1000" fill="hold"/>
                                        <p:tgtEl>
                                          <p:spTgt spid="4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1"/>
                                        </p:tgtEl>
                                        <p:attrNameLst>
                                          <p:attrName>style.visibility</p:attrName>
                                        </p:attrNameLst>
                                      </p:cBhvr>
                                      <p:to>
                                        <p:strVal val="visible"/>
                                      </p:to>
                                    </p:set>
                                    <p:anim calcmode="lin" valueType="num">
                                      <p:cBhvr additive="base">
                                        <p:cTn id="26" dur="500" fill="hold"/>
                                        <p:tgtEl>
                                          <p:spTgt spid="421"/>
                                        </p:tgtEl>
                                        <p:attrNameLst>
                                          <p:attrName>ppt_x</p:attrName>
                                        </p:attrNameLst>
                                      </p:cBhvr>
                                      <p:tavLst>
                                        <p:tav tm="0">
                                          <p:val>
                                            <p:strVal val="#ppt_x"/>
                                          </p:val>
                                        </p:tav>
                                        <p:tav tm="100000">
                                          <p:val>
                                            <p:strVal val="#ppt_x"/>
                                          </p:val>
                                        </p:tav>
                                      </p:tavLst>
                                    </p:anim>
                                    <p:anim calcmode="lin" valueType="num">
                                      <p:cBhvr additive="base">
                                        <p:cTn id="27"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38"/>
                                        </p:tgtEl>
                                        <p:attrNameLst>
                                          <p:attrName>style.visibility</p:attrName>
                                        </p:attrNameLst>
                                      </p:cBhvr>
                                      <p:to>
                                        <p:strVal val="visible"/>
                                      </p:to>
                                    </p:set>
                                    <p:anim calcmode="lin" valueType="num">
                                      <p:cBhvr additive="base">
                                        <p:cTn id="36" dur="500" fill="hold"/>
                                        <p:tgtEl>
                                          <p:spTgt spid="438"/>
                                        </p:tgtEl>
                                        <p:attrNameLst>
                                          <p:attrName>ppt_x</p:attrName>
                                        </p:attrNameLst>
                                      </p:cBhvr>
                                      <p:tavLst>
                                        <p:tav tm="0">
                                          <p:val>
                                            <p:strVal val="#ppt_x"/>
                                          </p:val>
                                        </p:tav>
                                        <p:tav tm="100000">
                                          <p:val>
                                            <p:strVal val="#ppt_x"/>
                                          </p:val>
                                        </p:tav>
                                      </p:tavLst>
                                    </p:anim>
                                    <p:anim calcmode="lin" valueType="num">
                                      <p:cBhvr additive="base">
                                        <p:cTn id="37" dur="500" fill="hold"/>
                                        <p:tgtEl>
                                          <p:spTgt spid="4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6"/>
                                        </p:tgtEl>
                                        <p:attrNameLst>
                                          <p:attrName>style.visibility</p:attrName>
                                        </p:attrNameLst>
                                      </p:cBhvr>
                                      <p:to>
                                        <p:strVal val="visible"/>
                                      </p:to>
                                    </p:set>
                                    <p:anim calcmode="lin" valueType="num">
                                      <p:cBhvr additive="base">
                                        <p:cTn id="42" dur="500" fill="hold"/>
                                        <p:tgtEl>
                                          <p:spTgt spid="436"/>
                                        </p:tgtEl>
                                        <p:attrNameLst>
                                          <p:attrName>ppt_x</p:attrName>
                                        </p:attrNameLst>
                                      </p:cBhvr>
                                      <p:tavLst>
                                        <p:tav tm="0">
                                          <p:val>
                                            <p:strVal val="#ppt_x"/>
                                          </p:val>
                                        </p:tav>
                                        <p:tav tm="100000">
                                          <p:val>
                                            <p:strVal val="#ppt_x"/>
                                          </p:val>
                                        </p:tav>
                                      </p:tavLst>
                                    </p:anim>
                                    <p:anim calcmode="lin" valueType="num">
                                      <p:cBhvr additive="base">
                                        <p:cTn id="43" dur="500" fill="hold"/>
                                        <p:tgtEl>
                                          <p:spTgt spid="43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52"/>
                                        </p:tgtEl>
                                        <p:attrNameLst>
                                          <p:attrName>style.visibility</p:attrName>
                                        </p:attrNameLst>
                                      </p:cBhvr>
                                      <p:to>
                                        <p:strVal val="visible"/>
                                      </p:to>
                                    </p:set>
                                    <p:anim calcmode="lin" valueType="num">
                                      <p:cBhvr additive="base">
                                        <p:cTn id="48" dur="500" fill="hold"/>
                                        <p:tgtEl>
                                          <p:spTgt spid="452"/>
                                        </p:tgtEl>
                                        <p:attrNameLst>
                                          <p:attrName>ppt_x</p:attrName>
                                        </p:attrNameLst>
                                      </p:cBhvr>
                                      <p:tavLst>
                                        <p:tav tm="0">
                                          <p:val>
                                            <p:strVal val="#ppt_x"/>
                                          </p:val>
                                        </p:tav>
                                        <p:tav tm="100000">
                                          <p:val>
                                            <p:strVal val="#ppt_x"/>
                                          </p:val>
                                        </p:tav>
                                      </p:tavLst>
                                    </p:anim>
                                    <p:anim calcmode="lin" valueType="num">
                                      <p:cBhvr additive="base">
                                        <p:cTn id="49" dur="500" fill="hold"/>
                                        <p:tgtEl>
                                          <p:spTgt spid="45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28"/>
                                        </p:tgtEl>
                                        <p:attrNameLst>
                                          <p:attrName>style.visibility</p:attrName>
                                        </p:attrNameLst>
                                      </p:cBhvr>
                                      <p:to>
                                        <p:strVal val="visible"/>
                                      </p:to>
                                    </p:set>
                                    <p:animEffect transition="in" filter="fade">
                                      <p:cBhvr>
                                        <p:cTn id="54" dur="1000"/>
                                        <p:tgtEl>
                                          <p:spTgt spid="428"/>
                                        </p:tgtEl>
                                      </p:cBhvr>
                                    </p:animEffect>
                                    <p:anim calcmode="lin" valueType="num">
                                      <p:cBhvr>
                                        <p:cTn id="55" dur="1000" fill="hold"/>
                                        <p:tgtEl>
                                          <p:spTgt spid="428"/>
                                        </p:tgtEl>
                                        <p:attrNameLst>
                                          <p:attrName>ppt_x</p:attrName>
                                        </p:attrNameLst>
                                      </p:cBhvr>
                                      <p:tavLst>
                                        <p:tav tm="0">
                                          <p:val>
                                            <p:strVal val="#ppt_x"/>
                                          </p:val>
                                        </p:tav>
                                        <p:tav tm="100000">
                                          <p:val>
                                            <p:strVal val="#ppt_x"/>
                                          </p:val>
                                        </p:tav>
                                      </p:tavLst>
                                    </p:anim>
                                    <p:anim calcmode="lin" valueType="num">
                                      <p:cBhvr>
                                        <p:cTn id="56" dur="1000" fill="hold"/>
                                        <p:tgtEl>
                                          <p:spTgt spid="4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56"/>
                                        </p:tgtEl>
                                        <p:attrNameLst>
                                          <p:attrName>style.visibility</p:attrName>
                                        </p:attrNameLst>
                                      </p:cBhvr>
                                      <p:to>
                                        <p:strVal val="visible"/>
                                      </p:to>
                                    </p:set>
                                    <p:anim calcmode="lin" valueType="num">
                                      <p:cBhvr additive="base">
                                        <p:cTn id="61" dur="500" fill="hold"/>
                                        <p:tgtEl>
                                          <p:spTgt spid="456"/>
                                        </p:tgtEl>
                                        <p:attrNameLst>
                                          <p:attrName>ppt_x</p:attrName>
                                        </p:attrNameLst>
                                      </p:cBhvr>
                                      <p:tavLst>
                                        <p:tav tm="0">
                                          <p:val>
                                            <p:strVal val="#ppt_x"/>
                                          </p:val>
                                        </p:tav>
                                        <p:tav tm="100000">
                                          <p:val>
                                            <p:strVal val="#ppt_x"/>
                                          </p:val>
                                        </p:tav>
                                      </p:tavLst>
                                    </p:anim>
                                    <p:anim calcmode="lin" valueType="num">
                                      <p:cBhvr additive="base">
                                        <p:cTn id="62" dur="500" fill="hold"/>
                                        <p:tgtEl>
                                          <p:spTgt spid="4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25"/>
                                        </p:tgtEl>
                                        <p:attrNameLst>
                                          <p:attrName>style.visibility</p:attrName>
                                        </p:attrNameLst>
                                      </p:cBhvr>
                                      <p:to>
                                        <p:strVal val="visible"/>
                                      </p:to>
                                    </p:set>
                                    <p:anim calcmode="lin" valueType="num">
                                      <p:cBhvr additive="base">
                                        <p:cTn id="67" dur="500" fill="hold"/>
                                        <p:tgtEl>
                                          <p:spTgt spid="425"/>
                                        </p:tgtEl>
                                        <p:attrNameLst>
                                          <p:attrName>ppt_x</p:attrName>
                                        </p:attrNameLst>
                                      </p:cBhvr>
                                      <p:tavLst>
                                        <p:tav tm="0">
                                          <p:val>
                                            <p:strVal val="#ppt_x"/>
                                          </p:val>
                                        </p:tav>
                                        <p:tav tm="100000">
                                          <p:val>
                                            <p:strVal val="#ppt_x"/>
                                          </p:val>
                                        </p:tav>
                                      </p:tavLst>
                                    </p:anim>
                                    <p:anim calcmode="lin" valueType="num">
                                      <p:cBhvr additive="base">
                                        <p:cTn id="68" dur="500" fill="hold"/>
                                        <p:tgtEl>
                                          <p:spTgt spid="4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29"/>
                                        </p:tgtEl>
                                        <p:attrNameLst>
                                          <p:attrName>style.visibility</p:attrName>
                                        </p:attrNameLst>
                                      </p:cBhvr>
                                      <p:to>
                                        <p:strVal val="visible"/>
                                      </p:to>
                                    </p:set>
                                    <p:animEffect transition="in" filter="fade">
                                      <p:cBhvr>
                                        <p:cTn id="73" dur="1000"/>
                                        <p:tgtEl>
                                          <p:spTgt spid="429"/>
                                        </p:tgtEl>
                                      </p:cBhvr>
                                    </p:animEffect>
                                    <p:anim calcmode="lin" valueType="num">
                                      <p:cBhvr>
                                        <p:cTn id="74" dur="1000" fill="hold"/>
                                        <p:tgtEl>
                                          <p:spTgt spid="429"/>
                                        </p:tgtEl>
                                        <p:attrNameLst>
                                          <p:attrName>ppt_x</p:attrName>
                                        </p:attrNameLst>
                                      </p:cBhvr>
                                      <p:tavLst>
                                        <p:tav tm="0">
                                          <p:val>
                                            <p:strVal val="#ppt_x"/>
                                          </p:val>
                                        </p:tav>
                                        <p:tav tm="100000">
                                          <p:val>
                                            <p:strVal val="#ppt_x"/>
                                          </p:val>
                                        </p:tav>
                                      </p:tavLst>
                                    </p:anim>
                                    <p:anim calcmode="lin" valueType="num">
                                      <p:cBhvr>
                                        <p:cTn id="75" dur="1000" fill="hold"/>
                                        <p:tgtEl>
                                          <p:spTgt spid="4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43"/>
                                        </p:tgtEl>
                                        <p:attrNameLst>
                                          <p:attrName>style.visibility</p:attrName>
                                        </p:attrNameLst>
                                      </p:cBhvr>
                                      <p:to>
                                        <p:strVal val="visible"/>
                                      </p:to>
                                    </p:set>
                                    <p:animEffect transition="in" filter="fade">
                                      <p:cBhvr>
                                        <p:cTn id="80" dur="1000"/>
                                        <p:tgtEl>
                                          <p:spTgt spid="443"/>
                                        </p:tgtEl>
                                      </p:cBhvr>
                                    </p:animEffect>
                                    <p:anim calcmode="lin" valueType="num">
                                      <p:cBhvr>
                                        <p:cTn id="81" dur="1000" fill="hold"/>
                                        <p:tgtEl>
                                          <p:spTgt spid="443"/>
                                        </p:tgtEl>
                                        <p:attrNameLst>
                                          <p:attrName>ppt_x</p:attrName>
                                        </p:attrNameLst>
                                      </p:cBhvr>
                                      <p:tavLst>
                                        <p:tav tm="0">
                                          <p:val>
                                            <p:strVal val="#ppt_x"/>
                                          </p:val>
                                        </p:tav>
                                        <p:tav tm="100000">
                                          <p:val>
                                            <p:strVal val="#ppt_x"/>
                                          </p:val>
                                        </p:tav>
                                      </p:tavLst>
                                    </p:anim>
                                    <p:anim calcmode="lin" valueType="num">
                                      <p:cBhvr>
                                        <p:cTn id="82" dur="1000" fill="hold"/>
                                        <p:tgtEl>
                                          <p:spTgt spid="44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44"/>
                                        </p:tgtEl>
                                        <p:attrNameLst>
                                          <p:attrName>style.visibility</p:attrName>
                                        </p:attrNameLst>
                                      </p:cBhvr>
                                      <p:to>
                                        <p:strVal val="visible"/>
                                      </p:to>
                                    </p:set>
                                    <p:animEffect transition="in" filter="fade">
                                      <p:cBhvr>
                                        <p:cTn id="87" dur="1000"/>
                                        <p:tgtEl>
                                          <p:spTgt spid="444"/>
                                        </p:tgtEl>
                                      </p:cBhvr>
                                    </p:animEffect>
                                    <p:anim calcmode="lin" valueType="num">
                                      <p:cBhvr>
                                        <p:cTn id="88" dur="1000" fill="hold"/>
                                        <p:tgtEl>
                                          <p:spTgt spid="444"/>
                                        </p:tgtEl>
                                        <p:attrNameLst>
                                          <p:attrName>ppt_x</p:attrName>
                                        </p:attrNameLst>
                                      </p:cBhvr>
                                      <p:tavLst>
                                        <p:tav tm="0">
                                          <p:val>
                                            <p:strVal val="#ppt_x"/>
                                          </p:val>
                                        </p:tav>
                                        <p:tav tm="100000">
                                          <p:val>
                                            <p:strVal val="#ppt_x"/>
                                          </p:val>
                                        </p:tav>
                                      </p:tavLst>
                                    </p:anim>
                                    <p:anim calcmode="lin" valueType="num">
                                      <p:cBhvr>
                                        <p:cTn id="89" dur="1000" fill="hold"/>
                                        <p:tgtEl>
                                          <p:spTgt spid="44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30"/>
                                        </p:tgtEl>
                                        <p:attrNameLst>
                                          <p:attrName>style.visibility</p:attrName>
                                        </p:attrNameLst>
                                      </p:cBhvr>
                                      <p:to>
                                        <p:strVal val="visible"/>
                                      </p:to>
                                    </p:set>
                                    <p:anim calcmode="lin" valueType="num">
                                      <p:cBhvr additive="base">
                                        <p:cTn id="94" dur="500" fill="hold"/>
                                        <p:tgtEl>
                                          <p:spTgt spid="430"/>
                                        </p:tgtEl>
                                        <p:attrNameLst>
                                          <p:attrName>ppt_x</p:attrName>
                                        </p:attrNameLst>
                                      </p:cBhvr>
                                      <p:tavLst>
                                        <p:tav tm="0">
                                          <p:val>
                                            <p:strVal val="#ppt_x"/>
                                          </p:val>
                                        </p:tav>
                                        <p:tav tm="100000">
                                          <p:val>
                                            <p:strVal val="#ppt_x"/>
                                          </p:val>
                                        </p:tav>
                                      </p:tavLst>
                                    </p:anim>
                                    <p:anim calcmode="lin" valueType="num">
                                      <p:cBhvr additive="base">
                                        <p:cTn id="95" dur="500" fill="hold"/>
                                        <p:tgtEl>
                                          <p:spTgt spid="430"/>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33"/>
                                        </p:tgtEl>
                                        <p:attrNameLst>
                                          <p:attrName>style.visibility</p:attrName>
                                        </p:attrNameLst>
                                      </p:cBhvr>
                                      <p:to>
                                        <p:strVal val="visible"/>
                                      </p:to>
                                    </p:set>
                                    <p:anim calcmode="lin" valueType="num">
                                      <p:cBhvr additive="base">
                                        <p:cTn id="100" dur="500" fill="hold"/>
                                        <p:tgtEl>
                                          <p:spTgt spid="433"/>
                                        </p:tgtEl>
                                        <p:attrNameLst>
                                          <p:attrName>ppt_x</p:attrName>
                                        </p:attrNameLst>
                                      </p:cBhvr>
                                      <p:tavLst>
                                        <p:tav tm="0">
                                          <p:val>
                                            <p:strVal val="#ppt_x"/>
                                          </p:val>
                                        </p:tav>
                                        <p:tav tm="100000">
                                          <p:val>
                                            <p:strVal val="#ppt_x"/>
                                          </p:val>
                                        </p:tav>
                                      </p:tavLst>
                                    </p:anim>
                                    <p:anim calcmode="lin" valueType="num">
                                      <p:cBhvr additive="base">
                                        <p:cTn id="101"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446"/>
                                        </p:tgtEl>
                                        <p:attrNameLst>
                                          <p:attrName>style.visibility</p:attrName>
                                        </p:attrNameLst>
                                      </p:cBhvr>
                                      <p:to>
                                        <p:strVal val="visible"/>
                                      </p:to>
                                    </p:set>
                                    <p:anim calcmode="lin" valueType="num">
                                      <p:cBhvr additive="base">
                                        <p:cTn id="106" dur="500" fill="hold"/>
                                        <p:tgtEl>
                                          <p:spTgt spid="446"/>
                                        </p:tgtEl>
                                        <p:attrNameLst>
                                          <p:attrName>ppt_x</p:attrName>
                                        </p:attrNameLst>
                                      </p:cBhvr>
                                      <p:tavLst>
                                        <p:tav tm="0">
                                          <p:val>
                                            <p:strVal val="#ppt_x"/>
                                          </p:val>
                                        </p:tav>
                                        <p:tav tm="100000">
                                          <p:val>
                                            <p:strVal val="#ppt_x"/>
                                          </p:val>
                                        </p:tav>
                                      </p:tavLst>
                                    </p:anim>
                                    <p:anim calcmode="lin" valueType="num">
                                      <p:cBhvr additive="base">
                                        <p:cTn id="107" dur="500" fill="hold"/>
                                        <p:tgtEl>
                                          <p:spTgt spid="446"/>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431"/>
                                        </p:tgtEl>
                                        <p:attrNameLst>
                                          <p:attrName>style.visibility</p:attrName>
                                        </p:attrNameLst>
                                      </p:cBhvr>
                                      <p:to>
                                        <p:strVal val="visible"/>
                                      </p:to>
                                    </p:set>
                                    <p:anim calcmode="lin" valueType="num">
                                      <p:cBhvr additive="base">
                                        <p:cTn id="112" dur="500" fill="hold"/>
                                        <p:tgtEl>
                                          <p:spTgt spid="431"/>
                                        </p:tgtEl>
                                        <p:attrNameLst>
                                          <p:attrName>ppt_x</p:attrName>
                                        </p:attrNameLst>
                                      </p:cBhvr>
                                      <p:tavLst>
                                        <p:tav tm="0">
                                          <p:val>
                                            <p:strVal val="#ppt_x"/>
                                          </p:val>
                                        </p:tav>
                                        <p:tav tm="100000">
                                          <p:val>
                                            <p:strVal val="#ppt_x"/>
                                          </p:val>
                                        </p:tav>
                                      </p:tavLst>
                                    </p:anim>
                                    <p:anim calcmode="lin" valueType="num">
                                      <p:cBhvr additive="base">
                                        <p:cTn id="113" dur="500" fill="hold"/>
                                        <p:tgtEl>
                                          <p:spTgt spid="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itre 7"/>
          <p:cNvSpPr txBox="1">
            <a:spLocks noGrp="1"/>
          </p:cNvSpPr>
          <p:nvPr>
            <p:ph type="title"/>
          </p:nvPr>
        </p:nvSpPr>
        <p:spPr>
          <a:xfrm>
            <a:off x="550464" y="393405"/>
            <a:ext cx="6583982" cy="1392865"/>
          </a:xfrm>
          <a:prstGeom prst="rect">
            <a:avLst/>
          </a:prstGeom>
        </p:spPr>
        <p:txBody>
          <a:bodyPr/>
          <a:lstStyle/>
          <a:p>
            <a:pPr>
              <a:defRPr sz="2500">
                <a:solidFill>
                  <a:srgbClr val="FFFFFF"/>
                </a:solidFill>
                <a:latin typeface="Arial Rounded MT Bold"/>
                <a:ea typeface="Arial Rounded MT Bold"/>
                <a:cs typeface="Arial Rounded MT Bold"/>
                <a:sym typeface="Arial Rounded MT Bold"/>
              </a:defRPr>
            </a:pPr>
            <a:r>
              <a:rPr sz="2700"/>
              <a:t>5- </a:t>
            </a:r>
            <a:r>
              <a:rPr sz="2700" u="sng"/>
              <a:t>Le retour des compétences</a:t>
            </a:r>
          </a:p>
          <a:p>
            <a:pPr>
              <a:defRPr sz="2500">
                <a:solidFill>
                  <a:srgbClr val="FFFFFF"/>
                </a:solidFill>
                <a:latin typeface="Arial Rounded MT Bold"/>
                <a:ea typeface="Arial Rounded MT Bold"/>
                <a:cs typeface="Arial Rounded MT Bold"/>
                <a:sym typeface="Arial Rounded MT Bold"/>
              </a:defRPr>
            </a:pPr>
            <a:r>
              <a:rPr sz="2700" u="sng"/>
              <a:t> oubliées : la PE</a:t>
            </a:r>
            <a:br>
              <a:rPr sz="2700" u="sng"/>
            </a:br>
            <a:endParaRPr sz="2700" u="sng"/>
          </a:p>
        </p:txBody>
      </p:sp>
      <p:sp>
        <p:nvSpPr>
          <p:cNvPr id="460" name="Espace réservé du contenu 8"/>
          <p:cNvSpPr txBox="1">
            <a:spLocks noGrp="1"/>
          </p:cNvSpPr>
          <p:nvPr>
            <p:ph type="body" sz="half" idx="1"/>
          </p:nvPr>
        </p:nvSpPr>
        <p:spPr>
          <a:xfrm>
            <a:off x="476186" y="1424761"/>
            <a:ext cx="5619814" cy="5358810"/>
          </a:xfrm>
          <a:prstGeom prst="rect">
            <a:avLst/>
          </a:prstGeom>
        </p:spPr>
        <p:txBody>
          <a:bodyPr/>
          <a:lstStyle/>
          <a:p>
            <a:pPr>
              <a:buFontTx/>
              <a:buChar char="➢"/>
              <a:defRPr sz="2000">
                <a:latin typeface="Arial Rounded MT Bold"/>
                <a:ea typeface="Arial Rounded MT Bold"/>
                <a:cs typeface="Arial Rounded MT Bold"/>
                <a:sym typeface="Arial Rounded MT Bold"/>
              </a:defRPr>
            </a:pPr>
            <a:r>
              <a:rPr dirty="0"/>
              <a:t>« La </a:t>
            </a:r>
            <a:r>
              <a:rPr dirty="0" err="1"/>
              <a:t>priorité</a:t>
            </a:r>
            <a:r>
              <a:rPr dirty="0"/>
              <a:t> </a:t>
            </a:r>
            <a:r>
              <a:rPr dirty="0" err="1"/>
              <a:t>doit</a:t>
            </a:r>
            <a:r>
              <a:rPr dirty="0"/>
              <a:t> certes </a:t>
            </a:r>
            <a:r>
              <a:rPr dirty="0" err="1"/>
              <a:t>être</a:t>
            </a:r>
            <a:r>
              <a:rPr dirty="0"/>
              <a:t> </a:t>
            </a:r>
            <a:r>
              <a:rPr dirty="0" err="1"/>
              <a:t>donnée</a:t>
            </a:r>
            <a:r>
              <a:rPr dirty="0"/>
              <a:t> aux </a:t>
            </a:r>
            <a:r>
              <a:rPr dirty="0" err="1"/>
              <a:t>activités</a:t>
            </a:r>
            <a:r>
              <a:rPr dirty="0"/>
              <a:t> de </a:t>
            </a:r>
            <a:r>
              <a:rPr dirty="0" err="1"/>
              <a:t>compréhension</a:t>
            </a:r>
            <a:r>
              <a:rPr dirty="0"/>
              <a:t> et de production </a:t>
            </a:r>
            <a:r>
              <a:rPr dirty="0" err="1"/>
              <a:t>orales</a:t>
            </a:r>
            <a:r>
              <a:rPr dirty="0"/>
              <a:t> </a:t>
            </a:r>
            <a:r>
              <a:rPr dirty="0" err="1"/>
              <a:t>mais</a:t>
            </a:r>
            <a:r>
              <a:rPr dirty="0"/>
              <a:t> les </a:t>
            </a:r>
            <a:r>
              <a:rPr dirty="0" err="1"/>
              <a:t>activités</a:t>
            </a:r>
            <a:r>
              <a:rPr dirty="0"/>
              <a:t> de </a:t>
            </a:r>
            <a:r>
              <a:rPr dirty="0" err="1"/>
              <a:t>compréhension</a:t>
            </a:r>
            <a:r>
              <a:rPr dirty="0"/>
              <a:t> et de production </a:t>
            </a:r>
            <a:r>
              <a:rPr dirty="0" err="1"/>
              <a:t>écrites</a:t>
            </a:r>
            <a:r>
              <a:rPr dirty="0"/>
              <a:t> ne </a:t>
            </a:r>
            <a:r>
              <a:rPr dirty="0" err="1"/>
              <a:t>doivent</a:t>
            </a:r>
            <a:r>
              <a:rPr dirty="0"/>
              <a:t> pas </a:t>
            </a:r>
            <a:r>
              <a:rPr dirty="0" err="1"/>
              <a:t>être</a:t>
            </a:r>
            <a:r>
              <a:rPr dirty="0"/>
              <a:t> </a:t>
            </a:r>
            <a:r>
              <a:rPr dirty="0" err="1"/>
              <a:t>négligées</a:t>
            </a:r>
            <a:r>
              <a:rPr dirty="0"/>
              <a:t> ».</a:t>
            </a:r>
          </a:p>
          <a:p>
            <a:pPr>
              <a:buFontTx/>
              <a:buChar char="➢"/>
              <a:defRPr sz="2000">
                <a:latin typeface="Arial Rounded MT Bold"/>
                <a:ea typeface="Arial Rounded MT Bold"/>
                <a:cs typeface="Arial Rounded MT Bold"/>
                <a:sym typeface="Arial Rounded MT Bold"/>
              </a:defRPr>
            </a:pPr>
            <a:r>
              <a:rPr dirty="0"/>
              <a:t>De </a:t>
            </a:r>
            <a:r>
              <a:rPr dirty="0" err="1"/>
              <a:t>nombreux</a:t>
            </a:r>
            <a:r>
              <a:rPr dirty="0"/>
              <a:t> </a:t>
            </a:r>
            <a:r>
              <a:rPr dirty="0" err="1"/>
              <a:t>actes</a:t>
            </a:r>
            <a:r>
              <a:rPr dirty="0"/>
              <a:t> de communications font </a:t>
            </a:r>
            <a:r>
              <a:rPr dirty="0" err="1"/>
              <a:t>entrer</a:t>
            </a:r>
            <a:r>
              <a:rPr dirty="0"/>
              <a:t> </a:t>
            </a:r>
            <a:r>
              <a:rPr dirty="0" err="1"/>
              <a:t>en</a:t>
            </a:r>
            <a:r>
              <a:rPr dirty="0"/>
              <a:t> </a:t>
            </a:r>
            <a:r>
              <a:rPr dirty="0" err="1"/>
              <a:t>jeu</a:t>
            </a:r>
            <a:r>
              <a:rPr dirty="0"/>
              <a:t> la lecture </a:t>
            </a:r>
            <a:r>
              <a:rPr dirty="0" err="1"/>
              <a:t>ou</a:t>
            </a:r>
            <a:r>
              <a:rPr dirty="0"/>
              <a:t> </a:t>
            </a:r>
            <a:r>
              <a:rPr dirty="0" err="1"/>
              <a:t>l’écriture</a:t>
            </a:r>
            <a:r>
              <a:rPr dirty="0"/>
              <a:t> à des </a:t>
            </a:r>
            <a:r>
              <a:rPr dirty="0" err="1"/>
              <a:t>degrés</a:t>
            </a:r>
            <a:r>
              <a:rPr dirty="0"/>
              <a:t> de </a:t>
            </a:r>
            <a:r>
              <a:rPr dirty="0" err="1"/>
              <a:t>complexité</a:t>
            </a:r>
            <a:r>
              <a:rPr dirty="0"/>
              <a:t> divers. p.6</a:t>
            </a:r>
          </a:p>
          <a:p>
            <a:pPr>
              <a:buFontTx/>
              <a:buChar char="➢"/>
              <a:defRPr sz="2000">
                <a:latin typeface="Arial Rounded MT Bold"/>
                <a:ea typeface="Arial Rounded MT Bold"/>
                <a:cs typeface="Arial Rounded MT Bold"/>
                <a:sym typeface="Arial Rounded MT Bold"/>
              </a:defRPr>
            </a:pPr>
            <a:r>
              <a:rPr dirty="0"/>
              <a:t>Une </a:t>
            </a:r>
            <a:r>
              <a:rPr dirty="0" err="1"/>
              <a:t>liste</a:t>
            </a:r>
            <a:r>
              <a:rPr dirty="0"/>
              <a:t> de </a:t>
            </a:r>
            <a:r>
              <a:rPr dirty="0" err="1"/>
              <a:t>tâches</a:t>
            </a:r>
            <a:r>
              <a:rPr dirty="0"/>
              <a:t> non </a:t>
            </a:r>
            <a:r>
              <a:rPr dirty="0" err="1"/>
              <a:t>limitatives</a:t>
            </a:r>
            <a:r>
              <a:rPr dirty="0"/>
              <a:t> </a:t>
            </a:r>
            <a:r>
              <a:rPr u="sng" dirty="0" err="1"/>
              <a:t>mais</a:t>
            </a:r>
            <a:r>
              <a:rPr u="sng" dirty="0"/>
              <a:t> </a:t>
            </a:r>
            <a:r>
              <a:rPr u="sng" dirty="0" err="1"/>
              <a:t>prioritaires</a:t>
            </a:r>
            <a:r>
              <a:rPr u="sng" dirty="0"/>
              <a:t> </a:t>
            </a:r>
            <a:r>
              <a:rPr dirty="0"/>
              <a:t>que les </a:t>
            </a:r>
            <a:r>
              <a:rPr dirty="0" err="1"/>
              <a:t>projets</a:t>
            </a:r>
            <a:r>
              <a:rPr dirty="0"/>
              <a:t> </a:t>
            </a:r>
            <a:r>
              <a:rPr dirty="0" err="1"/>
              <a:t>pédagogiques</a:t>
            </a:r>
            <a:r>
              <a:rPr dirty="0"/>
              <a:t> </a:t>
            </a:r>
            <a:r>
              <a:rPr dirty="0" err="1"/>
              <a:t>articulent</a:t>
            </a:r>
            <a:r>
              <a:rPr dirty="0"/>
              <a:t>, </a:t>
            </a:r>
            <a:r>
              <a:rPr dirty="0" err="1"/>
              <a:t>croisent</a:t>
            </a:r>
            <a:r>
              <a:rPr dirty="0"/>
              <a:t> </a:t>
            </a:r>
            <a:r>
              <a:rPr dirty="0" err="1"/>
              <a:t>ou</a:t>
            </a:r>
            <a:r>
              <a:rPr dirty="0"/>
              <a:t> </a:t>
            </a:r>
            <a:r>
              <a:rPr dirty="0" err="1"/>
              <a:t>alternent</a:t>
            </a:r>
            <a:r>
              <a:rPr dirty="0"/>
              <a:t> à la </a:t>
            </a:r>
            <a:r>
              <a:rPr dirty="0" err="1"/>
              <a:t>liberté</a:t>
            </a:r>
            <a:r>
              <a:rPr dirty="0"/>
              <a:t> de </a:t>
            </a:r>
            <a:r>
              <a:rPr dirty="0" err="1"/>
              <a:t>l’enseignant</a:t>
            </a:r>
            <a:r>
              <a:rPr dirty="0"/>
              <a:t>.</a:t>
            </a:r>
          </a:p>
          <a:p>
            <a:pPr>
              <a:buFontTx/>
              <a:buChar char="➢"/>
              <a:defRPr sz="2000">
                <a:solidFill>
                  <a:srgbClr val="FFC000"/>
                </a:solidFill>
                <a:latin typeface="Arial Rounded MT Bold"/>
                <a:ea typeface="Arial Rounded MT Bold"/>
                <a:cs typeface="Arial Rounded MT Bold"/>
                <a:sym typeface="Arial Rounded MT Bold"/>
              </a:defRPr>
            </a:pPr>
            <a:r>
              <a:rPr dirty="0"/>
              <a:t>Les </a:t>
            </a:r>
            <a:r>
              <a:rPr dirty="0" err="1"/>
              <a:t>tâches</a:t>
            </a:r>
            <a:r>
              <a:rPr dirty="0"/>
              <a:t> du </a:t>
            </a:r>
            <a:r>
              <a:rPr dirty="0" err="1"/>
              <a:t>niveau</a:t>
            </a:r>
            <a:r>
              <a:rPr dirty="0"/>
              <a:t> A1 à A2 </a:t>
            </a:r>
            <a:r>
              <a:rPr dirty="0" err="1"/>
              <a:t>doivent</a:t>
            </a:r>
            <a:r>
              <a:rPr dirty="0"/>
              <a:t> </a:t>
            </a:r>
            <a:r>
              <a:rPr u="sng" dirty="0"/>
              <a:t>IMPERATIVEMENT</a:t>
            </a:r>
            <a:r>
              <a:rPr dirty="0"/>
              <a:t> </a:t>
            </a:r>
            <a:r>
              <a:rPr dirty="0" err="1"/>
              <a:t>être</a:t>
            </a:r>
            <a:r>
              <a:rPr dirty="0"/>
              <a:t> </a:t>
            </a:r>
            <a:r>
              <a:rPr dirty="0" err="1"/>
              <a:t>travaillées</a:t>
            </a:r>
            <a:r>
              <a:rPr dirty="0"/>
              <a:t>  dans  le cadre de la </a:t>
            </a:r>
            <a:r>
              <a:rPr dirty="0" err="1"/>
              <a:t>préparation</a:t>
            </a:r>
            <a:r>
              <a:rPr dirty="0"/>
              <a:t> au CAP</a:t>
            </a:r>
          </a:p>
        </p:txBody>
      </p:sp>
      <p:pic>
        <p:nvPicPr>
          <p:cNvPr id="461" name="Espace réservé à l’image 21" descr="Espace réservé à l’image 21"/>
          <p:cNvPicPr>
            <a:picLocks noGrp="1" noChangeAspect="1"/>
          </p:cNvPicPr>
          <p:nvPr>
            <p:ph type="pic" idx="13"/>
          </p:nvPr>
        </p:nvPicPr>
        <p:blipFill>
          <a:blip r:embed="rId2" cstate="print">
            <a:extLst/>
          </a:blip>
          <a:stretch>
            <a:fillRect/>
          </a:stretch>
        </p:blipFill>
        <p:spPr>
          <a:xfrm>
            <a:off x="6318642" y="387032"/>
            <a:ext cx="1636376" cy="1626782"/>
          </a:xfrm>
          <a:prstGeom prst="rect">
            <a:avLst/>
          </a:prstGeom>
        </p:spPr>
      </p:pic>
      <p:sp>
        <p:nvSpPr>
          <p:cNvPr id="462" name="Rectangle 4"/>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463" name="Espace réservé du numéro de diapositive 5"/>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a:p>
        </p:txBody>
      </p:sp>
      <p:sp>
        <p:nvSpPr>
          <p:cNvPr id="464" name="Espace réservé du texte 5"/>
          <p:cNvSpPr txBox="1"/>
          <p:nvPr/>
        </p:nvSpPr>
        <p:spPr>
          <a:xfrm>
            <a:off x="6000858" y="2306327"/>
            <a:ext cx="6095853" cy="192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1000"/>
              </a:spcBef>
              <a:defRPr sz="1900" u="sng">
                <a:solidFill>
                  <a:srgbClr val="3B3B3B"/>
                </a:solidFill>
                <a:latin typeface="Arial Rounded MT Bold"/>
                <a:ea typeface="Arial Rounded MT Bold"/>
                <a:cs typeface="Arial Rounded MT Bold"/>
                <a:sym typeface="Arial Rounded MT Bold"/>
              </a:defRPr>
            </a:pPr>
            <a:r>
              <a:rPr dirty="0"/>
              <a:t>Les </a:t>
            </a:r>
            <a:r>
              <a:rPr dirty="0" err="1"/>
              <a:t>actes</a:t>
            </a:r>
            <a:r>
              <a:rPr dirty="0"/>
              <a:t> et situations de la vie </a:t>
            </a:r>
            <a:r>
              <a:rPr dirty="0" err="1"/>
              <a:t>quotidienne</a:t>
            </a:r>
            <a:r>
              <a:rPr dirty="0"/>
              <a:t>, </a:t>
            </a:r>
            <a:r>
              <a:rPr dirty="0" err="1"/>
              <a:t>personnelle</a:t>
            </a:r>
            <a:r>
              <a:rPr dirty="0"/>
              <a:t>, </a:t>
            </a:r>
            <a:r>
              <a:rPr dirty="0" err="1"/>
              <a:t>sociale</a:t>
            </a:r>
            <a:r>
              <a:rPr dirty="0"/>
              <a:t> et </a:t>
            </a:r>
            <a:r>
              <a:rPr dirty="0" err="1"/>
              <a:t>civique</a:t>
            </a:r>
            <a:r>
              <a:rPr u="none" dirty="0"/>
              <a:t>:</a:t>
            </a:r>
            <a:endParaRPr dirty="0">
              <a:solidFill>
                <a:srgbClr val="404040"/>
              </a:solidFill>
            </a:endParaRPr>
          </a:p>
          <a:p>
            <a:pPr algn="just">
              <a:spcBef>
                <a:spcPts val="1000"/>
              </a:spcBef>
              <a:defRPr sz="1600">
                <a:solidFill>
                  <a:srgbClr val="3B3B3B"/>
                </a:solidFill>
                <a:latin typeface="Arial Rounded MT Bold"/>
                <a:ea typeface="Arial Rounded MT Bold"/>
                <a:cs typeface="Arial Rounded MT Bold"/>
                <a:sym typeface="Arial Rounded MT Bold"/>
              </a:defRPr>
            </a:pPr>
            <a:r>
              <a:rPr dirty="0" err="1"/>
              <a:t>L’élève</a:t>
            </a:r>
            <a:r>
              <a:rPr dirty="0"/>
              <a:t> </a:t>
            </a:r>
            <a:r>
              <a:rPr dirty="0" err="1"/>
              <a:t>s’informe</a:t>
            </a:r>
            <a:r>
              <a:rPr dirty="0"/>
              <a:t>, se </a:t>
            </a:r>
            <a:r>
              <a:rPr dirty="0" err="1"/>
              <a:t>cultive</a:t>
            </a:r>
            <a:r>
              <a:rPr dirty="0"/>
              <a:t> et </a:t>
            </a:r>
            <a:r>
              <a:rPr dirty="0" err="1"/>
              <a:t>s’ouvre</a:t>
            </a:r>
            <a:r>
              <a:rPr dirty="0"/>
              <a:t> à </a:t>
            </a:r>
            <a:r>
              <a:rPr dirty="0" err="1"/>
              <a:t>d’autres</a:t>
            </a:r>
            <a:r>
              <a:rPr dirty="0"/>
              <a:t> cultures. Il </a:t>
            </a:r>
            <a:r>
              <a:rPr dirty="0" err="1"/>
              <a:t>développe</a:t>
            </a:r>
            <a:r>
              <a:rPr dirty="0"/>
              <a:t> </a:t>
            </a:r>
            <a:r>
              <a:rPr dirty="0" err="1"/>
              <a:t>sa</a:t>
            </a:r>
            <a:r>
              <a:rPr dirty="0"/>
              <a:t> </a:t>
            </a:r>
            <a:r>
              <a:rPr dirty="0" err="1"/>
              <a:t>sensibilité</a:t>
            </a:r>
            <a:r>
              <a:rPr dirty="0"/>
              <a:t>, son </a:t>
            </a:r>
            <a:r>
              <a:rPr dirty="0" err="1"/>
              <a:t>discernement</a:t>
            </a:r>
            <a:r>
              <a:rPr dirty="0"/>
              <a:t>, son esprit critique et </a:t>
            </a:r>
            <a:r>
              <a:rPr dirty="0" err="1"/>
              <a:t>sa</a:t>
            </a:r>
            <a:r>
              <a:rPr dirty="0"/>
              <a:t> </a:t>
            </a:r>
            <a:r>
              <a:rPr dirty="0" err="1"/>
              <a:t>compréhension</a:t>
            </a:r>
            <a:r>
              <a:rPr dirty="0"/>
              <a:t> des grands </a:t>
            </a:r>
            <a:r>
              <a:rPr dirty="0" err="1"/>
              <a:t>enjeux</a:t>
            </a:r>
            <a:r>
              <a:rPr dirty="0"/>
              <a:t> de </a:t>
            </a:r>
            <a:r>
              <a:rPr dirty="0" err="1"/>
              <a:t>société</a:t>
            </a:r>
            <a:r>
              <a:rPr dirty="0"/>
              <a:t>. Il </a:t>
            </a:r>
            <a:r>
              <a:rPr dirty="0" err="1"/>
              <a:t>s’engage</a:t>
            </a:r>
            <a:r>
              <a:rPr dirty="0"/>
              <a:t> </a:t>
            </a:r>
            <a:r>
              <a:rPr dirty="0" err="1"/>
              <a:t>en</a:t>
            </a:r>
            <a:r>
              <a:rPr dirty="0"/>
              <a:t> </a:t>
            </a:r>
            <a:r>
              <a:rPr dirty="0" err="1"/>
              <a:t>tant</a:t>
            </a:r>
            <a:r>
              <a:rPr dirty="0"/>
              <a:t> que </a:t>
            </a:r>
            <a:r>
              <a:rPr dirty="0" err="1"/>
              <a:t>citoyen</a:t>
            </a:r>
            <a:r>
              <a:rPr dirty="0"/>
              <a:t> </a:t>
            </a:r>
            <a:r>
              <a:rPr dirty="0" err="1"/>
              <a:t>éco-responsable</a:t>
            </a:r>
            <a:r>
              <a:rPr dirty="0"/>
              <a:t> et </a:t>
            </a:r>
            <a:r>
              <a:rPr dirty="0" err="1"/>
              <a:t>citoyen</a:t>
            </a:r>
            <a:r>
              <a:rPr dirty="0"/>
              <a:t> du monde</a:t>
            </a:r>
          </a:p>
        </p:txBody>
      </p:sp>
      <p:sp>
        <p:nvSpPr>
          <p:cNvPr id="465" name="Rectangle 1"/>
          <p:cNvSpPr txBox="1"/>
          <p:nvPr/>
        </p:nvSpPr>
        <p:spPr>
          <a:xfrm>
            <a:off x="6000710" y="4723341"/>
            <a:ext cx="6095853" cy="1985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900" u="sng">
                <a:solidFill>
                  <a:srgbClr val="3B3B3B"/>
                </a:solidFill>
                <a:latin typeface="Arial Rounded MT Bold"/>
                <a:ea typeface="Arial Rounded MT Bold"/>
                <a:cs typeface="Arial Rounded MT Bold"/>
                <a:sym typeface="Arial Rounded MT Bold"/>
              </a:defRPr>
            </a:pPr>
            <a:r>
              <a:rPr dirty="0"/>
              <a:t>Les </a:t>
            </a:r>
            <a:r>
              <a:rPr dirty="0" err="1"/>
              <a:t>actes</a:t>
            </a:r>
            <a:r>
              <a:rPr dirty="0"/>
              <a:t> et situations de la </a:t>
            </a:r>
            <a:r>
              <a:rPr dirty="0" err="1"/>
              <a:t>professionnelle</a:t>
            </a:r>
            <a:r>
              <a:rPr u="none" dirty="0"/>
              <a:t>:</a:t>
            </a:r>
          </a:p>
          <a:p>
            <a:pPr algn="just">
              <a:defRPr sz="800">
                <a:solidFill>
                  <a:srgbClr val="3B3B3B"/>
                </a:solidFill>
                <a:latin typeface="Arial Rounded MT Bold"/>
                <a:ea typeface="Arial Rounded MT Bold"/>
                <a:cs typeface="Arial Rounded MT Bold"/>
                <a:sym typeface="Arial Rounded MT Bold"/>
              </a:defRPr>
            </a:pPr>
            <a:endParaRPr u="none" dirty="0"/>
          </a:p>
          <a:p>
            <a:pPr algn="just">
              <a:defRPr sz="1600">
                <a:solidFill>
                  <a:srgbClr val="3B3B3B"/>
                </a:solidFill>
                <a:latin typeface="Arial Rounded MT Bold"/>
                <a:ea typeface="Arial Rounded MT Bold"/>
                <a:cs typeface="Arial Rounded MT Bold"/>
                <a:sym typeface="Arial Rounded MT Bold"/>
              </a:defRPr>
            </a:pPr>
            <a:r>
              <a:rPr dirty="0" err="1"/>
              <a:t>L’élève</a:t>
            </a:r>
            <a:r>
              <a:rPr dirty="0"/>
              <a:t> </a:t>
            </a:r>
            <a:r>
              <a:rPr dirty="0" err="1"/>
              <a:t>apprend</a:t>
            </a:r>
            <a:r>
              <a:rPr dirty="0"/>
              <a:t> à </a:t>
            </a:r>
            <a:r>
              <a:rPr dirty="0" err="1"/>
              <a:t>communiquer</a:t>
            </a:r>
            <a:r>
              <a:rPr dirty="0"/>
              <a:t> </a:t>
            </a:r>
            <a:r>
              <a:rPr lang="fr-FR" dirty="0"/>
              <a:t>en</a:t>
            </a:r>
            <a:r>
              <a:rPr dirty="0"/>
              <a:t> langue </a:t>
            </a:r>
            <a:r>
              <a:rPr dirty="0" err="1"/>
              <a:t>étrangère</a:t>
            </a:r>
            <a:r>
              <a:rPr dirty="0"/>
              <a:t> dans un </a:t>
            </a:r>
            <a:r>
              <a:rPr dirty="0" err="1"/>
              <a:t>contexte</a:t>
            </a:r>
            <a:r>
              <a:rPr dirty="0"/>
              <a:t> </a:t>
            </a:r>
            <a:r>
              <a:rPr dirty="0" err="1"/>
              <a:t>professionnel</a:t>
            </a:r>
            <a:r>
              <a:rPr dirty="0"/>
              <a:t>. Il </a:t>
            </a:r>
            <a:r>
              <a:rPr dirty="0" err="1"/>
              <a:t>développe</a:t>
            </a:r>
            <a:r>
              <a:rPr dirty="0"/>
              <a:t> son esprit d’ouverture et </a:t>
            </a:r>
            <a:r>
              <a:rPr dirty="0" err="1"/>
              <a:t>ses</a:t>
            </a:r>
            <a:r>
              <a:rPr dirty="0"/>
              <a:t> </a:t>
            </a:r>
            <a:r>
              <a:rPr dirty="0" err="1"/>
              <a:t>capacités</a:t>
            </a:r>
            <a:r>
              <a:rPr dirty="0"/>
              <a:t> </a:t>
            </a:r>
            <a:r>
              <a:rPr dirty="0" err="1"/>
              <a:t>d’adaptation</a:t>
            </a:r>
            <a:r>
              <a:rPr dirty="0"/>
              <a:t> à des </a:t>
            </a:r>
            <a:r>
              <a:rPr dirty="0" err="1"/>
              <a:t>environnements</a:t>
            </a:r>
            <a:r>
              <a:rPr dirty="0"/>
              <a:t> </a:t>
            </a:r>
            <a:r>
              <a:rPr dirty="0" err="1"/>
              <a:t>professionnels</a:t>
            </a:r>
            <a:r>
              <a:rPr dirty="0"/>
              <a:t> </a:t>
            </a:r>
            <a:r>
              <a:rPr dirty="0" err="1"/>
              <a:t>variés</a:t>
            </a:r>
            <a:r>
              <a:rPr dirty="0"/>
              <a:t> et </a:t>
            </a:r>
            <a:r>
              <a:rPr dirty="0" err="1"/>
              <a:t>évolutifs</a:t>
            </a:r>
            <a:r>
              <a:rPr dirty="0"/>
              <a:t>, conditions et </a:t>
            </a:r>
            <a:r>
              <a:rPr dirty="0" err="1"/>
              <a:t>qualités</a:t>
            </a:r>
            <a:r>
              <a:rPr dirty="0"/>
              <a:t> </a:t>
            </a:r>
            <a:r>
              <a:rPr dirty="0" err="1"/>
              <a:t>nécessaires</a:t>
            </a:r>
            <a:r>
              <a:rPr dirty="0"/>
              <a:t> pour </a:t>
            </a:r>
            <a:r>
              <a:rPr dirty="0" err="1"/>
              <a:t>envisager</a:t>
            </a:r>
            <a:r>
              <a:rPr dirty="0"/>
              <a:t> des </a:t>
            </a:r>
            <a:r>
              <a:rPr dirty="0" err="1"/>
              <a:t>mobilités</a:t>
            </a:r>
            <a:r>
              <a:rPr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animEffect transition="in" filter="wipe(down)">
                                      <p:cBhvr>
                                        <p:cTn id="7" dur="500"/>
                                        <p:tgtEl>
                                          <p:spTgt spid="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0">
                                            <p:txEl>
                                              <p:pRg st="1" end="1"/>
                                            </p:txEl>
                                          </p:spTgt>
                                        </p:tgtEl>
                                        <p:attrNameLst>
                                          <p:attrName>style.visibility</p:attrName>
                                        </p:attrNameLst>
                                      </p:cBhvr>
                                      <p:to>
                                        <p:strVal val="visible"/>
                                      </p:to>
                                    </p:set>
                                    <p:animEffect transition="in" filter="wipe(down)">
                                      <p:cBhvr>
                                        <p:cTn id="12" dur="500"/>
                                        <p:tgtEl>
                                          <p:spTgt spid="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0">
                                            <p:txEl>
                                              <p:pRg st="2" end="2"/>
                                            </p:txEl>
                                          </p:spTgt>
                                        </p:tgtEl>
                                        <p:attrNameLst>
                                          <p:attrName>style.visibility</p:attrName>
                                        </p:attrNameLst>
                                      </p:cBhvr>
                                      <p:to>
                                        <p:strVal val="visible"/>
                                      </p:to>
                                    </p:set>
                                    <p:animEffect transition="in" filter="wipe(down)">
                                      <p:cBhvr>
                                        <p:cTn id="17" dur="500"/>
                                        <p:tgtEl>
                                          <p:spTgt spid="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0">
                                            <p:txEl>
                                              <p:pRg st="3" end="3"/>
                                            </p:txEl>
                                          </p:spTgt>
                                        </p:tgtEl>
                                        <p:attrNameLst>
                                          <p:attrName>style.visibility</p:attrName>
                                        </p:attrNameLst>
                                      </p:cBhvr>
                                      <p:to>
                                        <p:strVal val="visible"/>
                                      </p:to>
                                    </p:set>
                                    <p:animEffect transition="in" filter="wipe(down)">
                                      <p:cBhvr>
                                        <p:cTn id="22" dur="500"/>
                                        <p:tgtEl>
                                          <p:spTgt spid="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64">
                                            <p:txEl>
                                              <p:pRg st="1" end="1"/>
                                            </p:txEl>
                                          </p:spTgt>
                                        </p:tgtEl>
                                        <p:attrNameLst>
                                          <p:attrName>style.visibility</p:attrName>
                                        </p:attrNameLst>
                                      </p:cBhvr>
                                      <p:to>
                                        <p:strVal val="visible"/>
                                      </p:to>
                                    </p:set>
                                    <p:animEffect transition="in" filter="wipe(down)">
                                      <p:cBhvr>
                                        <p:cTn id="27" dur="500"/>
                                        <p:tgtEl>
                                          <p:spTgt spid="46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65">
                                            <p:txEl>
                                              <p:pRg st="2" end="2"/>
                                            </p:txEl>
                                          </p:spTgt>
                                        </p:tgtEl>
                                        <p:attrNameLst>
                                          <p:attrName>style.visibility</p:attrName>
                                        </p:attrNameLst>
                                      </p:cBhvr>
                                      <p:to>
                                        <p:strVal val="visible"/>
                                      </p:to>
                                    </p:set>
                                    <p:animEffect transition="in" filter="wipe(down)">
                                      <p:cBhvr>
                                        <p:cTn id="32" dur="500"/>
                                        <p:tgtEl>
                                          <p:spTgt spid="4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5: Le retour des compétences oubliées: la PE…"/>
          <p:cNvSpPr txBox="1">
            <a:spLocks noGrp="1"/>
          </p:cNvSpPr>
          <p:nvPr>
            <p:ph type="title"/>
          </p:nvPr>
        </p:nvSpPr>
        <p:spPr>
          <a:xfrm>
            <a:off x="1362299" y="807790"/>
            <a:ext cx="8761415" cy="878404"/>
          </a:xfrm>
          <a:prstGeom prst="rect">
            <a:avLst/>
          </a:prstGeom>
        </p:spPr>
        <p:txBody>
          <a:bodyPr/>
          <a:lstStyle/>
          <a:p>
            <a:pPr defTabSz="228600">
              <a:defRPr sz="1800" b="1"/>
            </a:pPr>
            <a:r>
              <a:rPr sz="2200" dirty="0">
                <a:solidFill>
                  <a:schemeClr val="bg1"/>
                </a:solidFill>
                <a:latin typeface="Arial Rounded MT Bold" panose="020F0704030504030204" pitchFamily="34" charset="0"/>
              </a:rPr>
              <a:t>5: </a:t>
            </a:r>
            <a:r>
              <a:rPr sz="2500" dirty="0">
                <a:solidFill>
                  <a:schemeClr val="bg1"/>
                </a:solidFill>
                <a:latin typeface="Arial Rounded MT Bold" panose="020F0704030504030204" pitchFamily="34" charset="0"/>
              </a:rPr>
              <a:t>Le retour des </a:t>
            </a:r>
            <a:r>
              <a:rPr sz="2500" dirty="0" err="1">
                <a:solidFill>
                  <a:schemeClr val="bg1"/>
                </a:solidFill>
                <a:latin typeface="Arial Rounded MT Bold" panose="020F0704030504030204" pitchFamily="34" charset="0"/>
              </a:rPr>
              <a:t>compétences</a:t>
            </a:r>
            <a:r>
              <a:rPr sz="2500" dirty="0">
                <a:solidFill>
                  <a:schemeClr val="bg1"/>
                </a:solidFill>
                <a:latin typeface="Arial Rounded MT Bold" panose="020F0704030504030204" pitchFamily="34" charset="0"/>
              </a:rPr>
              <a:t> </a:t>
            </a:r>
            <a:r>
              <a:rPr sz="2500" dirty="0" err="1">
                <a:solidFill>
                  <a:schemeClr val="bg1"/>
                </a:solidFill>
                <a:latin typeface="Arial Rounded MT Bold" panose="020F0704030504030204" pitchFamily="34" charset="0"/>
              </a:rPr>
              <a:t>oubliées</a:t>
            </a:r>
            <a:r>
              <a:rPr sz="2500" dirty="0">
                <a:solidFill>
                  <a:schemeClr val="bg1"/>
                </a:solidFill>
                <a:latin typeface="Arial Rounded MT Bold" panose="020F0704030504030204" pitchFamily="34" charset="0"/>
              </a:rPr>
              <a:t>: la PE</a:t>
            </a:r>
          </a:p>
          <a:p>
            <a:pPr defTabSz="228600">
              <a:defRPr sz="2500" b="1"/>
            </a:pPr>
            <a:r>
              <a:rPr dirty="0">
                <a:solidFill>
                  <a:schemeClr val="bg1"/>
                </a:solidFill>
                <a:latin typeface="Arial Rounded MT Bold" panose="020F0704030504030204" pitchFamily="34" charset="0"/>
              </a:rPr>
              <a:t>—&gt; </a:t>
            </a:r>
            <a:r>
              <a:rPr dirty="0" err="1">
                <a:solidFill>
                  <a:schemeClr val="bg1"/>
                </a:solidFill>
                <a:latin typeface="Arial Rounded MT Bold" panose="020F0704030504030204" pitchFamily="34" charset="0"/>
              </a:rPr>
              <a:t>Consolider</a:t>
            </a:r>
            <a:r>
              <a:rPr dirty="0">
                <a:solidFill>
                  <a:schemeClr val="bg1"/>
                </a:solidFill>
                <a:latin typeface="Arial Rounded MT Bold" panose="020F0704030504030204" pitchFamily="34" charset="0"/>
              </a:rPr>
              <a:t> et </a:t>
            </a:r>
            <a:r>
              <a:rPr dirty="0" err="1">
                <a:solidFill>
                  <a:schemeClr val="bg1"/>
                </a:solidFill>
                <a:latin typeface="Arial Rounded MT Bold" panose="020F0704030504030204" pitchFamily="34" charset="0"/>
              </a:rPr>
              <a:t>enrichir</a:t>
            </a:r>
            <a:r>
              <a:rPr dirty="0">
                <a:solidFill>
                  <a:schemeClr val="bg1"/>
                </a:solidFill>
                <a:latin typeface="Arial Rounded MT Bold" panose="020F0704030504030204" pitchFamily="34" charset="0"/>
              </a:rPr>
              <a:t> la langue</a:t>
            </a:r>
          </a:p>
        </p:txBody>
      </p:sp>
      <p:sp>
        <p:nvSpPr>
          <p:cNvPr id="468" name="La mise en activité des élèves n’est pas l’enjeu essentiel du cours de langue ni une fin en soi.…"/>
          <p:cNvSpPr txBox="1">
            <a:spLocks noGrp="1"/>
          </p:cNvSpPr>
          <p:nvPr>
            <p:ph type="body" idx="1"/>
          </p:nvPr>
        </p:nvSpPr>
        <p:spPr>
          <a:xfrm>
            <a:off x="541868" y="2378064"/>
            <a:ext cx="11074400" cy="4034724"/>
          </a:xfrm>
          <a:prstGeom prst="rect">
            <a:avLst/>
          </a:prstGeom>
        </p:spPr>
        <p:txBody>
          <a:bodyPr>
            <a:normAutofit/>
          </a:bodyPr>
          <a:lstStyle/>
          <a:p>
            <a:pPr marL="332993" indent="-332993" defTabSz="841247">
              <a:spcBef>
                <a:spcPts val="0"/>
              </a:spcBef>
              <a:defRPr sz="1932">
                <a:solidFill>
                  <a:srgbClr val="254061"/>
                </a:solidFill>
                <a:latin typeface="Arial"/>
                <a:ea typeface="Arial"/>
                <a:cs typeface="Arial"/>
                <a:sym typeface="Arial"/>
              </a:defRPr>
            </a:pPr>
            <a:r>
              <a:rPr lang="fr-FR" dirty="0">
                <a:latin typeface="Arial Rounded MT Bold" panose="020F0704030504030204" pitchFamily="34" charset="0"/>
              </a:rPr>
              <a:t>Nécessité d’un </a:t>
            </a:r>
            <a:r>
              <a:rPr lang="fr-FR" b="1" dirty="0">
                <a:latin typeface="Arial Rounded MT Bold" panose="020F0704030504030204" pitchFamily="34" charset="0"/>
              </a:rPr>
              <a:t>enrichissement linguistique</a:t>
            </a:r>
            <a:r>
              <a:rPr lang="fr-FR" dirty="0">
                <a:latin typeface="Arial Rounded MT Bold" panose="020F0704030504030204" pitchFamily="34" charset="0"/>
              </a:rPr>
              <a:t> suffisant pour dépasser le stade de productions simplifiées, répétitives.</a:t>
            </a:r>
          </a:p>
          <a:p>
            <a:pPr marL="332993" indent="-332993" defTabSz="841247">
              <a:spcBef>
                <a:spcPts val="0"/>
              </a:spcBef>
              <a:defRPr sz="1932">
                <a:solidFill>
                  <a:srgbClr val="254061"/>
                </a:solidFill>
                <a:latin typeface="Arial"/>
                <a:ea typeface="Arial"/>
                <a:cs typeface="Arial"/>
                <a:sym typeface="Arial"/>
              </a:defRPr>
            </a:pPr>
            <a:endParaRPr lang="fr-FR" dirty="0">
              <a:latin typeface="Arial Rounded MT Bold" panose="020F0704030504030204" pitchFamily="34" charset="0"/>
            </a:endParaRPr>
          </a:p>
          <a:p>
            <a:pPr marL="332993" indent="-332993" defTabSz="841247">
              <a:spcBef>
                <a:spcPts val="0"/>
              </a:spcBef>
              <a:defRPr sz="1932">
                <a:solidFill>
                  <a:srgbClr val="254061"/>
                </a:solidFill>
                <a:latin typeface="Arial"/>
                <a:ea typeface="Arial"/>
                <a:cs typeface="Arial"/>
                <a:sym typeface="Arial"/>
              </a:defRPr>
            </a:pPr>
            <a:r>
              <a:rPr lang="fr-FR" b="1" dirty="0">
                <a:latin typeface="Arial Rounded MT Bold" panose="020F0704030504030204" pitchFamily="34" charset="0"/>
              </a:rPr>
              <a:t>Intégrer systématiquement les apprentissages linguistiques</a:t>
            </a:r>
            <a:r>
              <a:rPr lang="fr-FR" dirty="0">
                <a:latin typeface="Arial Rounded MT Bold" panose="020F0704030504030204" pitchFamily="34" charset="0"/>
              </a:rPr>
              <a:t> aux autres objectifs du cours en identifiant clairement les objectifs travaillés.</a:t>
            </a:r>
          </a:p>
          <a:p>
            <a:pPr marL="332993" indent="-332993" defTabSz="841247">
              <a:spcBef>
                <a:spcPts val="0"/>
              </a:spcBef>
              <a:defRPr sz="1932">
                <a:solidFill>
                  <a:srgbClr val="254061"/>
                </a:solidFill>
                <a:latin typeface="Arial"/>
                <a:ea typeface="Arial"/>
                <a:cs typeface="Arial"/>
                <a:sym typeface="Arial"/>
              </a:defRPr>
            </a:pPr>
            <a:endParaRPr lang="fr-FR" dirty="0">
              <a:latin typeface="Arial Rounded MT Bold" panose="020F0704030504030204" pitchFamily="34" charset="0"/>
            </a:endParaRPr>
          </a:p>
          <a:p>
            <a:pPr marL="332993" indent="-332993" defTabSz="841247">
              <a:spcBef>
                <a:spcPts val="0"/>
              </a:spcBef>
              <a:defRPr sz="1932">
                <a:solidFill>
                  <a:srgbClr val="254061"/>
                </a:solidFill>
                <a:latin typeface="Arial"/>
                <a:ea typeface="Arial"/>
                <a:cs typeface="Arial"/>
                <a:sym typeface="Arial"/>
              </a:defRPr>
            </a:pPr>
            <a:r>
              <a:rPr lang="fr-FR" dirty="0">
                <a:latin typeface="Arial Rounded MT Bold" panose="020F0704030504030204" pitchFamily="34" charset="0"/>
              </a:rPr>
              <a:t>La réflexion sur la langue et ses </a:t>
            </a:r>
            <a:r>
              <a:rPr lang="fr-FR" b="1" dirty="0">
                <a:latin typeface="Arial Rounded MT Bold" panose="020F0704030504030204" pitchFamily="34" charset="0"/>
              </a:rPr>
              <a:t>mécanismes</a:t>
            </a:r>
            <a:r>
              <a:rPr lang="fr-FR" dirty="0">
                <a:latin typeface="Arial Rounded MT Bold" panose="020F0704030504030204" pitchFamily="34" charset="0"/>
              </a:rPr>
              <a:t> facilite le </a:t>
            </a:r>
            <a:r>
              <a:rPr lang="fr-FR" b="1" dirty="0">
                <a:latin typeface="Arial Rounded MT Bold" panose="020F0704030504030204" pitchFamily="34" charset="0"/>
              </a:rPr>
              <a:t>transfert</a:t>
            </a:r>
            <a:r>
              <a:rPr lang="fr-FR" dirty="0">
                <a:latin typeface="Arial Rounded MT Bold" panose="020F0704030504030204" pitchFamily="34" charset="0"/>
              </a:rPr>
              <a:t> à de nouveaux contextes et l’acquisition de </a:t>
            </a:r>
            <a:r>
              <a:rPr lang="fr-FR" b="1" dirty="0">
                <a:latin typeface="Arial Rounded MT Bold" panose="020F0704030504030204" pitchFamily="34" charset="0"/>
              </a:rPr>
              <a:t>l’autonomie langagière</a:t>
            </a:r>
            <a:r>
              <a:rPr lang="fr-FR" dirty="0">
                <a:latin typeface="Arial Rounded MT Bold" panose="020F0704030504030204" pitchFamily="34" charset="0"/>
              </a:rPr>
              <a:t>.</a:t>
            </a:r>
          </a:p>
          <a:p>
            <a:pPr marL="332993" indent="-332993" defTabSz="841247">
              <a:spcBef>
                <a:spcPts val="0"/>
              </a:spcBef>
              <a:defRPr sz="1932">
                <a:solidFill>
                  <a:srgbClr val="254061"/>
                </a:solidFill>
                <a:latin typeface="Arial"/>
                <a:ea typeface="Arial"/>
                <a:cs typeface="Arial"/>
                <a:sym typeface="Arial"/>
              </a:defRPr>
            </a:pPr>
            <a:endParaRPr lang="fr-FR" dirty="0">
              <a:latin typeface="Arial Rounded MT Bold" panose="020F0704030504030204" pitchFamily="34" charset="0"/>
            </a:endParaRPr>
          </a:p>
          <a:p>
            <a:pPr marL="332993" indent="-332993" defTabSz="841247">
              <a:spcBef>
                <a:spcPts val="0"/>
              </a:spcBef>
              <a:defRPr sz="1932">
                <a:solidFill>
                  <a:srgbClr val="254061"/>
                </a:solidFill>
                <a:latin typeface="Arial"/>
                <a:ea typeface="Arial"/>
                <a:cs typeface="Arial"/>
                <a:sym typeface="Arial"/>
              </a:defRPr>
            </a:pPr>
            <a:r>
              <a:rPr lang="fr-FR" dirty="0">
                <a:latin typeface="Arial Rounded MT Bold" panose="020F0704030504030204" pitchFamily="34" charset="0"/>
              </a:rPr>
              <a:t>Mobiliser la connaissance du français ou d’autres langues pour </a:t>
            </a:r>
            <a:r>
              <a:rPr lang="fr-FR" b="1" dirty="0">
                <a:latin typeface="Arial Rounded MT Bold" panose="020F0704030504030204" pitchFamily="34" charset="0"/>
              </a:rPr>
              <a:t>effectuer des comparaisons.</a:t>
            </a:r>
          </a:p>
        </p:txBody>
      </p:sp>
      <p:sp>
        <p:nvSpPr>
          <p:cNvPr id="46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13</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animEffect transition="in" filter="wipe(down)">
                                      <p:cBhvr>
                                        <p:cTn id="7" dur="500"/>
                                        <p:tgtEl>
                                          <p:spTgt spid="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8">
                                            <p:txEl>
                                              <p:pRg st="2" end="2"/>
                                            </p:txEl>
                                          </p:spTgt>
                                        </p:tgtEl>
                                        <p:attrNameLst>
                                          <p:attrName>style.visibility</p:attrName>
                                        </p:attrNameLst>
                                      </p:cBhvr>
                                      <p:to>
                                        <p:strVal val="visible"/>
                                      </p:to>
                                    </p:set>
                                    <p:animEffect transition="in" filter="wipe(down)">
                                      <p:cBhvr>
                                        <p:cTn id="12" dur="500"/>
                                        <p:tgtEl>
                                          <p:spTgt spid="4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8">
                                            <p:txEl>
                                              <p:pRg st="4" end="4"/>
                                            </p:txEl>
                                          </p:spTgt>
                                        </p:tgtEl>
                                        <p:attrNameLst>
                                          <p:attrName>style.visibility</p:attrName>
                                        </p:attrNameLst>
                                      </p:cBhvr>
                                      <p:to>
                                        <p:strVal val="visible"/>
                                      </p:to>
                                    </p:set>
                                    <p:animEffect transition="in" filter="wipe(down)">
                                      <p:cBhvr>
                                        <p:cTn id="17" dur="500"/>
                                        <p:tgtEl>
                                          <p:spTgt spid="4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8">
                                            <p:txEl>
                                              <p:pRg st="6" end="6"/>
                                            </p:txEl>
                                          </p:spTgt>
                                        </p:tgtEl>
                                        <p:attrNameLst>
                                          <p:attrName>style.visibility</p:attrName>
                                        </p:attrNameLst>
                                      </p:cBhvr>
                                      <p:to>
                                        <p:strVal val="visible"/>
                                      </p:to>
                                    </p:set>
                                    <p:animEffect transition="in" filter="wipe(down)">
                                      <p:cBhvr>
                                        <p:cTn id="22" dur="500"/>
                                        <p:tgtEl>
                                          <p:spTgt spid="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5: Le retour des compétences oubliées: la PE…"/>
          <p:cNvSpPr txBox="1">
            <a:spLocks noGrp="1"/>
          </p:cNvSpPr>
          <p:nvPr>
            <p:ph type="title"/>
          </p:nvPr>
        </p:nvSpPr>
        <p:spPr>
          <a:xfrm>
            <a:off x="1362299" y="807790"/>
            <a:ext cx="8761415" cy="878404"/>
          </a:xfrm>
          <a:prstGeom prst="rect">
            <a:avLst/>
          </a:prstGeom>
        </p:spPr>
        <p:txBody>
          <a:bodyPr/>
          <a:lstStyle/>
          <a:p>
            <a:pPr defTabSz="228600">
              <a:defRPr sz="1800" b="1"/>
            </a:pPr>
            <a:r>
              <a:rPr sz="2200" dirty="0">
                <a:latin typeface="Arial Rounded MT Bold" panose="020F0704030504030204" pitchFamily="34" charset="0"/>
              </a:rPr>
              <a:t>5: </a:t>
            </a:r>
            <a:r>
              <a:rPr sz="2500" dirty="0">
                <a:latin typeface="Arial Rounded MT Bold" panose="020F0704030504030204" pitchFamily="34" charset="0"/>
              </a:rPr>
              <a:t>Le retour des </a:t>
            </a:r>
            <a:r>
              <a:rPr sz="2500" dirty="0" err="1">
                <a:latin typeface="Arial Rounded MT Bold" panose="020F0704030504030204" pitchFamily="34" charset="0"/>
              </a:rPr>
              <a:t>compétences</a:t>
            </a:r>
            <a:r>
              <a:rPr sz="2500" dirty="0">
                <a:latin typeface="Arial Rounded MT Bold" panose="020F0704030504030204" pitchFamily="34" charset="0"/>
              </a:rPr>
              <a:t> </a:t>
            </a:r>
            <a:r>
              <a:rPr sz="2500" dirty="0" err="1">
                <a:latin typeface="Arial Rounded MT Bold" panose="020F0704030504030204" pitchFamily="34" charset="0"/>
              </a:rPr>
              <a:t>oubliées</a:t>
            </a:r>
            <a:r>
              <a:rPr sz="2500" dirty="0">
                <a:latin typeface="Arial Rounded MT Bold" panose="020F0704030504030204" pitchFamily="34" charset="0"/>
              </a:rPr>
              <a:t>: la PE</a:t>
            </a:r>
          </a:p>
          <a:p>
            <a:pPr defTabSz="228600">
              <a:defRPr sz="2500" b="1"/>
            </a:pPr>
            <a:r>
              <a:rPr dirty="0">
                <a:latin typeface="Arial Rounded MT Bold" panose="020F0704030504030204" pitchFamily="34" charset="0"/>
              </a:rPr>
              <a:t>—&gt; </a:t>
            </a:r>
            <a:r>
              <a:rPr dirty="0" err="1">
                <a:latin typeface="Arial Rounded MT Bold" panose="020F0704030504030204" pitchFamily="34" charset="0"/>
              </a:rPr>
              <a:t>Consolider</a:t>
            </a:r>
            <a:r>
              <a:rPr dirty="0">
                <a:latin typeface="Arial Rounded MT Bold" panose="020F0704030504030204" pitchFamily="34" charset="0"/>
              </a:rPr>
              <a:t> et </a:t>
            </a:r>
            <a:r>
              <a:rPr dirty="0" err="1">
                <a:latin typeface="Arial Rounded MT Bold" panose="020F0704030504030204" pitchFamily="34" charset="0"/>
              </a:rPr>
              <a:t>enrichir</a:t>
            </a:r>
            <a:r>
              <a:rPr dirty="0">
                <a:latin typeface="Arial Rounded MT Bold" panose="020F0704030504030204" pitchFamily="34" charset="0"/>
              </a:rPr>
              <a:t> la langue</a:t>
            </a:r>
          </a:p>
        </p:txBody>
      </p:sp>
      <p:sp>
        <p:nvSpPr>
          <p:cNvPr id="472" name="La réflexion sur la langue est indissociable de manipulations, productions guidées et reformulations à des fins de fixation et automatisations.…"/>
          <p:cNvSpPr txBox="1">
            <a:spLocks noGrp="1"/>
          </p:cNvSpPr>
          <p:nvPr>
            <p:ph type="body" sz="half" idx="1"/>
          </p:nvPr>
        </p:nvSpPr>
        <p:spPr>
          <a:xfrm>
            <a:off x="541868" y="2133600"/>
            <a:ext cx="11176000" cy="4089012"/>
          </a:xfrm>
          <a:prstGeom prst="rect">
            <a:avLst/>
          </a:prstGeom>
        </p:spPr>
        <p:txBody>
          <a:bodyPr>
            <a:noAutofit/>
          </a:bodyPr>
          <a:lstStyle/>
          <a:p>
            <a:pPr marL="157189" indent="-157189" defTabSz="438911">
              <a:lnSpc>
                <a:spcPct val="150000"/>
              </a:lnSpc>
              <a:spcBef>
                <a:spcPts val="0"/>
              </a:spcBef>
              <a:defRPr sz="1727">
                <a:solidFill>
                  <a:srgbClr val="254061"/>
                </a:solidFill>
                <a:latin typeface="Arial"/>
                <a:ea typeface="Arial"/>
                <a:cs typeface="Arial"/>
                <a:sym typeface="Arial"/>
              </a:defRPr>
            </a:pPr>
            <a:r>
              <a:rPr lang="fr-FR" sz="2000" dirty="0">
                <a:latin typeface="Arial Rounded MT Bold" panose="020F0704030504030204" pitchFamily="34" charset="0"/>
              </a:rPr>
              <a:t>La réflexion sur la langue est indissociable de </a:t>
            </a:r>
            <a:r>
              <a:rPr lang="fr-FR" sz="2000" b="1" dirty="0">
                <a:latin typeface="Arial Rounded MT Bold" panose="020F0704030504030204" pitchFamily="34" charset="0"/>
              </a:rPr>
              <a:t>manipulations, productions guidées et reformulations</a:t>
            </a:r>
            <a:r>
              <a:rPr lang="fr-FR" sz="2000" dirty="0">
                <a:latin typeface="Arial Rounded MT Bold" panose="020F0704030504030204" pitchFamily="34" charset="0"/>
              </a:rPr>
              <a:t> à des fins de fixation et automatisations.</a:t>
            </a:r>
          </a:p>
          <a:p>
            <a:pPr marL="157189" indent="-157189" defTabSz="438911">
              <a:lnSpc>
                <a:spcPct val="150000"/>
              </a:lnSpc>
              <a:spcBef>
                <a:spcPts val="0"/>
              </a:spcBef>
              <a:defRPr sz="1344">
                <a:solidFill>
                  <a:srgbClr val="254061"/>
                </a:solidFill>
                <a:latin typeface="Arial"/>
                <a:ea typeface="Arial"/>
                <a:cs typeface="Arial"/>
                <a:sym typeface="Arial"/>
              </a:defRPr>
            </a:pPr>
            <a:endParaRPr lang="fr-FR" sz="1000" dirty="0">
              <a:latin typeface="Arial Rounded MT Bold" panose="020F0704030504030204" pitchFamily="34" charset="0"/>
            </a:endParaRPr>
          </a:p>
          <a:p>
            <a:pPr marL="157189" indent="-157189" defTabSz="438911">
              <a:lnSpc>
                <a:spcPct val="150000"/>
              </a:lnSpc>
              <a:spcBef>
                <a:spcPts val="0"/>
              </a:spcBef>
              <a:defRPr sz="1679" i="1">
                <a:solidFill>
                  <a:srgbClr val="254061"/>
                </a:solidFill>
                <a:latin typeface="Arial"/>
                <a:ea typeface="Arial"/>
                <a:cs typeface="Arial"/>
                <a:sym typeface="Arial"/>
              </a:defRPr>
            </a:pPr>
            <a:r>
              <a:rPr lang="fr-FR" sz="2000" dirty="0">
                <a:latin typeface="Arial Rounded MT Bold" panose="020F0704030504030204" pitchFamily="34" charset="0"/>
              </a:rPr>
              <a:t>« Or, lorsqu’il formule ses idées ou réalise une tâche exigeante, l’utilisateur consacre la quasi-totalité de ses capacités mentales à la réalisation de la tâche. C’est pourquoi, lors de la réalisation de tâches complexes, la correction grammaticale et syntaxique a tendance à diminuer. » CECRL Volume Complémentaire</a:t>
            </a:r>
          </a:p>
          <a:p>
            <a:pPr marL="157189" indent="-157189" defTabSz="438911">
              <a:lnSpc>
                <a:spcPct val="150000"/>
              </a:lnSpc>
              <a:spcBef>
                <a:spcPts val="0"/>
              </a:spcBef>
              <a:defRPr sz="1344" i="1">
                <a:solidFill>
                  <a:srgbClr val="254061"/>
                </a:solidFill>
                <a:latin typeface="Arial"/>
                <a:ea typeface="Arial"/>
                <a:cs typeface="Arial"/>
                <a:sym typeface="Arial"/>
              </a:defRPr>
            </a:pPr>
            <a:endParaRPr lang="fr-FR" sz="1000" dirty="0">
              <a:latin typeface="Arial Rounded MT Bold" panose="020F0704030504030204" pitchFamily="34" charset="0"/>
            </a:endParaRPr>
          </a:p>
          <a:p>
            <a:pPr marL="157189" indent="-157189" defTabSz="438911">
              <a:lnSpc>
                <a:spcPct val="150000"/>
              </a:lnSpc>
              <a:spcBef>
                <a:spcPts val="0"/>
              </a:spcBef>
              <a:defRPr sz="1679">
                <a:solidFill>
                  <a:srgbClr val="254061"/>
                </a:solidFill>
                <a:latin typeface="Arial"/>
                <a:ea typeface="Arial"/>
                <a:cs typeface="Arial"/>
                <a:sym typeface="Arial"/>
              </a:defRPr>
            </a:pPr>
            <a:r>
              <a:rPr lang="fr-FR" sz="2000" dirty="0">
                <a:latin typeface="Arial Rounded MT Bold" panose="020F0704030504030204" pitchFamily="34" charset="0"/>
              </a:rPr>
              <a:t>Donc nécessité de </a:t>
            </a:r>
            <a:r>
              <a:rPr lang="fr-FR" sz="2000" b="1" dirty="0">
                <a:latin typeface="Arial Rounded MT Bold" panose="020F0704030504030204" pitchFamily="34" charset="0"/>
              </a:rPr>
              <a:t>justifier le travail d’amélioration</a:t>
            </a:r>
            <a:r>
              <a:rPr lang="fr-FR" sz="2000" dirty="0">
                <a:latin typeface="Arial Rounded MT Bold" panose="020F0704030504030204" pitchFamily="34" charset="0"/>
              </a:rPr>
              <a:t> et le </a:t>
            </a:r>
            <a:r>
              <a:rPr lang="fr-FR" sz="2000" b="1" dirty="0">
                <a:latin typeface="Arial Rounded MT Bold" panose="020F0704030504030204" pitchFamily="34" charset="0"/>
              </a:rPr>
              <a:t>processus de correction</a:t>
            </a:r>
            <a:r>
              <a:rPr lang="fr-FR" sz="2000" dirty="0">
                <a:latin typeface="Arial Rounded MT Bold" panose="020F0704030504030204" pitchFamily="34" charset="0"/>
              </a:rPr>
              <a:t> par le souci de </a:t>
            </a:r>
            <a:r>
              <a:rPr lang="fr-FR" sz="2000" b="1" dirty="0">
                <a:latin typeface="Arial Rounded MT Bold" panose="020F0704030504030204" pitchFamily="34" charset="0"/>
              </a:rPr>
              <a:t>l’intelligibilité du message</a:t>
            </a:r>
            <a:r>
              <a:rPr lang="fr-FR" sz="2000" dirty="0">
                <a:latin typeface="Arial Rounded MT Bold" panose="020F0704030504030204" pitchFamily="34" charset="0"/>
              </a:rPr>
              <a:t>, à l ‘écrit comme à l’oral.</a:t>
            </a:r>
          </a:p>
        </p:txBody>
      </p:sp>
      <p:sp>
        <p:nvSpPr>
          <p:cNvPr id="47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Effect transition="in" filter="wipe(down)">
                                      <p:cBhvr>
                                        <p:cTn id="7" dur="500"/>
                                        <p:tgtEl>
                                          <p:spTgt spid="4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2">
                                            <p:txEl>
                                              <p:pRg st="2" end="2"/>
                                            </p:txEl>
                                          </p:spTgt>
                                        </p:tgtEl>
                                        <p:attrNameLst>
                                          <p:attrName>style.visibility</p:attrName>
                                        </p:attrNameLst>
                                      </p:cBhvr>
                                      <p:to>
                                        <p:strVal val="visible"/>
                                      </p:to>
                                    </p:set>
                                    <p:animEffect transition="in" filter="wipe(down)">
                                      <p:cBhvr>
                                        <p:cTn id="12" dur="500"/>
                                        <p:tgtEl>
                                          <p:spTgt spid="4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2">
                                            <p:txEl>
                                              <p:pRg st="4" end="4"/>
                                            </p:txEl>
                                          </p:spTgt>
                                        </p:tgtEl>
                                        <p:attrNameLst>
                                          <p:attrName>style.visibility</p:attrName>
                                        </p:attrNameLst>
                                      </p:cBhvr>
                                      <p:to>
                                        <p:strVal val="visible"/>
                                      </p:to>
                                    </p:set>
                                    <p:animEffect transition="in" filter="wipe(down)">
                                      <p:cBhvr>
                                        <p:cTn id="17" dur="500"/>
                                        <p:tgtEl>
                                          <p:spTgt spid="4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5- Le retour des compétences oubliées :…"/>
          <p:cNvSpPr txBox="1">
            <a:spLocks noGrp="1"/>
          </p:cNvSpPr>
          <p:nvPr>
            <p:ph type="title"/>
          </p:nvPr>
        </p:nvSpPr>
        <p:spPr>
          <a:xfrm>
            <a:off x="1154952" y="679332"/>
            <a:ext cx="8761415" cy="1305733"/>
          </a:xfrm>
          <a:prstGeom prst="rect">
            <a:avLst/>
          </a:prstGeom>
        </p:spPr>
        <p:txBody>
          <a:bodyPr/>
          <a:lstStyle/>
          <a:p>
            <a:pPr lvl="5">
              <a:defRPr sz="2800">
                <a:solidFill>
                  <a:srgbClr val="FFFFFF"/>
                </a:solidFill>
                <a:latin typeface="Arial Rounded MT Bold"/>
                <a:ea typeface="Arial Rounded MT Bold"/>
                <a:cs typeface="Arial Rounded MT Bold"/>
                <a:sym typeface="Arial Rounded MT Bold"/>
              </a:defRPr>
            </a:pPr>
            <a:r>
              <a:t>5- Le retour des compétences oubliées : </a:t>
            </a:r>
          </a:p>
          <a:p>
            <a:pPr lvl="5">
              <a:defRPr sz="2800">
                <a:solidFill>
                  <a:srgbClr val="FFFFFF"/>
                </a:solidFill>
                <a:latin typeface="Arial Rounded MT Bold"/>
                <a:ea typeface="Arial Rounded MT Bold"/>
                <a:cs typeface="Arial Rounded MT Bold"/>
                <a:sym typeface="Arial Rounded MT Bold"/>
              </a:defRPr>
            </a:pPr>
            <a:r>
              <a:t> —&gt; l’Interaction écrite</a:t>
            </a:r>
          </a:p>
        </p:txBody>
      </p:sp>
      <p:sp>
        <p:nvSpPr>
          <p:cNvPr id="476" name="« Le développement de nouvelles formes de communication écrite, et notamment en interaction (messagerie électronique, dialogues en ligne, réseaux sociaux, blog, etc.), représente une opportunité d’utilisation de la langue dont l’enseignant peut tirer profit »…"/>
          <p:cNvSpPr txBox="1">
            <a:spLocks noGrp="1"/>
          </p:cNvSpPr>
          <p:nvPr>
            <p:ph type="body" sz="half" idx="1"/>
          </p:nvPr>
        </p:nvSpPr>
        <p:spPr>
          <a:xfrm>
            <a:off x="491444" y="2479091"/>
            <a:ext cx="11418334" cy="3416301"/>
          </a:xfrm>
          <a:prstGeom prst="rect">
            <a:avLst/>
          </a:prstGeom>
        </p:spPr>
        <p:txBody>
          <a:bodyPr>
            <a:normAutofit/>
          </a:bodyPr>
          <a:lstStyle/>
          <a:p>
            <a:pPr marL="0" indent="0" algn="just" defTabSz="868680">
              <a:lnSpc>
                <a:spcPct val="150000"/>
              </a:lnSpc>
              <a:spcBef>
                <a:spcPts val="0"/>
              </a:spcBef>
              <a:buClrTx/>
              <a:buSzTx/>
              <a:buNone/>
              <a:defRPr sz="2280" b="1" i="1" spc="0">
                <a:solidFill>
                  <a:srgbClr val="000000"/>
                </a:solidFill>
                <a:uFill>
                  <a:solidFill>
                    <a:srgbClr val="FFFFFF"/>
                  </a:solidFill>
                </a:uFill>
                <a:latin typeface="+mn-lt"/>
                <a:ea typeface="+mn-ea"/>
                <a:cs typeface="+mn-cs"/>
                <a:sym typeface="Calibri"/>
              </a:defRPr>
            </a:pPr>
            <a:r>
              <a:rPr sz="2400" dirty="0">
                <a:latin typeface="Arial Rounded MT Bold" panose="020F0704030504030204" pitchFamily="34" charset="0"/>
              </a:rPr>
              <a:t>« Le </a:t>
            </a:r>
            <a:r>
              <a:rPr sz="2400" dirty="0" err="1">
                <a:latin typeface="Arial Rounded MT Bold" panose="020F0704030504030204" pitchFamily="34" charset="0"/>
              </a:rPr>
              <a:t>développement</a:t>
            </a:r>
            <a:r>
              <a:rPr sz="2400" dirty="0">
                <a:latin typeface="Arial Rounded MT Bold" panose="020F0704030504030204" pitchFamily="34" charset="0"/>
              </a:rPr>
              <a:t> </a:t>
            </a:r>
            <a:r>
              <a:rPr sz="2400" dirty="0">
                <a:solidFill>
                  <a:srgbClr val="E96667"/>
                </a:solidFill>
                <a:latin typeface="Arial Rounded MT Bold" panose="020F0704030504030204" pitchFamily="34" charset="0"/>
              </a:rPr>
              <a:t>de </a:t>
            </a:r>
            <a:r>
              <a:rPr sz="2400" dirty="0" err="1">
                <a:solidFill>
                  <a:srgbClr val="E96667"/>
                </a:solidFill>
                <a:latin typeface="Arial Rounded MT Bold" panose="020F0704030504030204" pitchFamily="34" charset="0"/>
              </a:rPr>
              <a:t>nouvelles</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formes</a:t>
            </a:r>
            <a:r>
              <a:rPr sz="2400" dirty="0">
                <a:solidFill>
                  <a:srgbClr val="E96667"/>
                </a:solidFill>
                <a:latin typeface="Arial Rounded MT Bold" panose="020F0704030504030204" pitchFamily="34" charset="0"/>
              </a:rPr>
              <a:t> de communication </a:t>
            </a:r>
            <a:r>
              <a:rPr sz="2400" dirty="0" err="1">
                <a:solidFill>
                  <a:srgbClr val="E96667"/>
                </a:solidFill>
                <a:latin typeface="Arial Rounded MT Bold" panose="020F0704030504030204" pitchFamily="34" charset="0"/>
              </a:rPr>
              <a:t>écrite</a:t>
            </a:r>
            <a:r>
              <a:rPr sz="2400" dirty="0">
                <a:solidFill>
                  <a:srgbClr val="E96667"/>
                </a:solidFill>
                <a:latin typeface="Arial Rounded MT Bold" panose="020F0704030504030204" pitchFamily="34" charset="0"/>
              </a:rPr>
              <a:t>, et </a:t>
            </a:r>
            <a:r>
              <a:rPr sz="2400" dirty="0" err="1">
                <a:solidFill>
                  <a:srgbClr val="E96667"/>
                </a:solidFill>
                <a:latin typeface="Arial Rounded MT Bold" panose="020F0704030504030204" pitchFamily="34" charset="0"/>
              </a:rPr>
              <a:t>notamment</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en</a:t>
            </a:r>
            <a:r>
              <a:rPr sz="2400" dirty="0">
                <a:solidFill>
                  <a:srgbClr val="E96667"/>
                </a:solidFill>
                <a:latin typeface="Arial Rounded MT Bold" panose="020F0704030504030204" pitchFamily="34" charset="0"/>
              </a:rPr>
              <a:t> interaction</a:t>
            </a:r>
            <a:r>
              <a:rPr sz="2400" dirty="0">
                <a:solidFill>
                  <a:srgbClr val="254061"/>
                </a:solidFill>
                <a:latin typeface="Arial Rounded MT Bold" panose="020F0704030504030204" pitchFamily="34" charset="0"/>
              </a:rPr>
              <a:t> </a:t>
            </a:r>
            <a:r>
              <a:rPr sz="2400" dirty="0">
                <a:latin typeface="Arial Rounded MT Bold" panose="020F0704030504030204" pitchFamily="34" charset="0"/>
              </a:rPr>
              <a:t>(</a:t>
            </a:r>
            <a:r>
              <a:rPr sz="2400" dirty="0" err="1">
                <a:latin typeface="Arial Rounded MT Bold" panose="020F0704030504030204" pitchFamily="34" charset="0"/>
              </a:rPr>
              <a:t>messagerie</a:t>
            </a:r>
            <a:r>
              <a:rPr sz="2400" dirty="0">
                <a:latin typeface="Arial Rounded MT Bold" panose="020F0704030504030204" pitchFamily="34" charset="0"/>
              </a:rPr>
              <a:t> </a:t>
            </a:r>
            <a:r>
              <a:rPr sz="2400" dirty="0" err="1">
                <a:latin typeface="Arial Rounded MT Bold" panose="020F0704030504030204" pitchFamily="34" charset="0"/>
              </a:rPr>
              <a:t>électronique</a:t>
            </a:r>
            <a:r>
              <a:rPr sz="2400" dirty="0">
                <a:latin typeface="Arial Rounded MT Bold" panose="020F0704030504030204" pitchFamily="34" charset="0"/>
              </a:rPr>
              <a:t>, dialogues </a:t>
            </a:r>
            <a:r>
              <a:rPr sz="2400" dirty="0" err="1">
                <a:latin typeface="Arial Rounded MT Bold" panose="020F0704030504030204" pitchFamily="34" charset="0"/>
              </a:rPr>
              <a:t>en</a:t>
            </a:r>
            <a:r>
              <a:rPr sz="2400" dirty="0">
                <a:latin typeface="Arial Rounded MT Bold" panose="020F0704030504030204" pitchFamily="34" charset="0"/>
              </a:rPr>
              <a:t> </a:t>
            </a:r>
            <a:r>
              <a:rPr sz="2400" dirty="0" err="1">
                <a:latin typeface="Arial Rounded MT Bold" panose="020F0704030504030204" pitchFamily="34" charset="0"/>
              </a:rPr>
              <a:t>ligne</a:t>
            </a:r>
            <a:r>
              <a:rPr sz="2400" dirty="0">
                <a:latin typeface="Arial Rounded MT Bold" panose="020F0704030504030204" pitchFamily="34" charset="0"/>
              </a:rPr>
              <a:t>, </a:t>
            </a:r>
            <a:r>
              <a:rPr sz="2400" dirty="0" err="1">
                <a:latin typeface="Arial Rounded MT Bold" panose="020F0704030504030204" pitchFamily="34" charset="0"/>
              </a:rPr>
              <a:t>réseaux</a:t>
            </a:r>
            <a:r>
              <a:rPr sz="2400" dirty="0">
                <a:latin typeface="Arial Rounded MT Bold" panose="020F0704030504030204" pitchFamily="34" charset="0"/>
              </a:rPr>
              <a:t> </a:t>
            </a:r>
            <a:r>
              <a:rPr sz="2400" dirty="0" err="1">
                <a:latin typeface="Arial Rounded MT Bold" panose="020F0704030504030204" pitchFamily="34" charset="0"/>
              </a:rPr>
              <a:t>sociaux</a:t>
            </a:r>
            <a:r>
              <a:rPr sz="2400" dirty="0">
                <a:latin typeface="Arial Rounded MT Bold" panose="020F0704030504030204" pitchFamily="34" charset="0"/>
              </a:rPr>
              <a:t>, blog, etc.), </a:t>
            </a:r>
            <a:r>
              <a:rPr sz="2400" dirty="0" err="1">
                <a:latin typeface="Arial Rounded MT Bold" panose="020F0704030504030204" pitchFamily="34" charset="0"/>
              </a:rPr>
              <a:t>représente</a:t>
            </a:r>
            <a:r>
              <a:rPr sz="2400" dirty="0">
                <a:latin typeface="Arial Rounded MT Bold" panose="020F0704030504030204" pitchFamily="34" charset="0"/>
              </a:rPr>
              <a:t> </a:t>
            </a:r>
            <a:r>
              <a:rPr sz="2400" dirty="0" err="1">
                <a:latin typeface="Arial Rounded MT Bold" panose="020F0704030504030204" pitchFamily="34" charset="0"/>
              </a:rPr>
              <a:t>une</a:t>
            </a:r>
            <a:r>
              <a:rPr sz="2400" dirty="0">
                <a:latin typeface="Arial Rounded MT Bold" panose="020F0704030504030204" pitchFamily="34" charset="0"/>
              </a:rPr>
              <a:t> </a:t>
            </a:r>
            <a:r>
              <a:rPr sz="2400" dirty="0" err="1">
                <a:solidFill>
                  <a:srgbClr val="E96667"/>
                </a:solidFill>
                <a:latin typeface="Arial Rounded MT Bold" panose="020F0704030504030204" pitchFamily="34" charset="0"/>
              </a:rPr>
              <a:t>opportunité</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d’utilisation</a:t>
            </a:r>
            <a:r>
              <a:rPr sz="2400" dirty="0">
                <a:solidFill>
                  <a:srgbClr val="E96667"/>
                </a:solidFill>
                <a:latin typeface="Arial Rounded MT Bold" panose="020F0704030504030204" pitchFamily="34" charset="0"/>
              </a:rPr>
              <a:t> </a:t>
            </a:r>
            <a:r>
              <a:rPr sz="2400" dirty="0">
                <a:latin typeface="Arial Rounded MT Bold" panose="020F0704030504030204" pitchFamily="34" charset="0"/>
              </a:rPr>
              <a:t>de la langue </a:t>
            </a:r>
            <a:r>
              <a:rPr sz="2400" dirty="0" err="1">
                <a:solidFill>
                  <a:srgbClr val="E96667"/>
                </a:solidFill>
                <a:latin typeface="Arial Rounded MT Bold" panose="020F0704030504030204" pitchFamily="34" charset="0"/>
              </a:rPr>
              <a:t>dont</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l’enseignant</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peut</a:t>
            </a:r>
            <a:r>
              <a:rPr sz="2400" dirty="0">
                <a:solidFill>
                  <a:srgbClr val="E96667"/>
                </a:solidFill>
                <a:latin typeface="Arial Rounded MT Bold" panose="020F0704030504030204" pitchFamily="34" charset="0"/>
              </a:rPr>
              <a:t> </a:t>
            </a:r>
            <a:r>
              <a:rPr sz="2400" dirty="0" err="1">
                <a:solidFill>
                  <a:srgbClr val="E96667"/>
                </a:solidFill>
                <a:latin typeface="Arial Rounded MT Bold" panose="020F0704030504030204" pitchFamily="34" charset="0"/>
              </a:rPr>
              <a:t>tirer</a:t>
            </a:r>
            <a:r>
              <a:rPr sz="2400" dirty="0">
                <a:solidFill>
                  <a:srgbClr val="E96667"/>
                </a:solidFill>
                <a:latin typeface="Arial Rounded MT Bold" panose="020F0704030504030204" pitchFamily="34" charset="0"/>
              </a:rPr>
              <a:t> profit</a:t>
            </a:r>
            <a:r>
              <a:rPr sz="2400" dirty="0">
                <a:solidFill>
                  <a:srgbClr val="254061"/>
                </a:solidFill>
                <a:latin typeface="Arial Rounded MT Bold" panose="020F0704030504030204" pitchFamily="34" charset="0"/>
              </a:rPr>
              <a:t> </a:t>
            </a:r>
            <a:r>
              <a:rPr sz="2400" dirty="0">
                <a:latin typeface="Arial Rounded MT Bold" panose="020F0704030504030204" pitchFamily="34" charset="0"/>
              </a:rPr>
              <a:t>»</a:t>
            </a:r>
          </a:p>
          <a:p>
            <a:pPr marL="0" indent="341" defTabSz="868680">
              <a:lnSpc>
                <a:spcPct val="150000"/>
              </a:lnSpc>
              <a:spcBef>
                <a:spcPts val="0"/>
              </a:spcBef>
              <a:buClrTx/>
              <a:buSzTx/>
              <a:buNone/>
              <a:defRPr sz="2280" b="1" spc="0">
                <a:solidFill>
                  <a:srgbClr val="000000"/>
                </a:solidFill>
                <a:uFill>
                  <a:solidFill>
                    <a:srgbClr val="FFFFFF"/>
                  </a:solidFill>
                </a:uFill>
                <a:latin typeface="+mn-lt"/>
                <a:ea typeface="+mn-ea"/>
                <a:cs typeface="+mn-cs"/>
                <a:sym typeface="Calibri"/>
              </a:defRPr>
            </a:pPr>
            <a:r>
              <a:rPr sz="2400" dirty="0">
                <a:latin typeface="Arial Rounded MT Bold" panose="020F0704030504030204" pitchFamily="34" charset="0"/>
              </a:rPr>
              <a:t>Les </a:t>
            </a:r>
            <a:r>
              <a:rPr sz="2400" dirty="0" err="1">
                <a:latin typeface="Arial Rounded MT Bold" panose="020F0704030504030204" pitchFamily="34" charset="0"/>
              </a:rPr>
              <a:t>outils</a:t>
            </a:r>
            <a:r>
              <a:rPr sz="2400" dirty="0">
                <a:latin typeface="Arial Rounded MT Bold" panose="020F0704030504030204" pitchFamily="34" charset="0"/>
              </a:rPr>
              <a:t> </a:t>
            </a:r>
            <a:r>
              <a:rPr sz="2400" dirty="0" err="1">
                <a:latin typeface="Arial Rounded MT Bold" panose="020F0704030504030204" pitchFamily="34" charset="0"/>
              </a:rPr>
              <a:t>numériques</a:t>
            </a:r>
            <a:r>
              <a:rPr sz="2400" dirty="0">
                <a:latin typeface="Arial Rounded MT Bold" panose="020F0704030504030204" pitchFamily="34" charset="0"/>
              </a:rPr>
              <a:t> </a:t>
            </a:r>
            <a:r>
              <a:rPr sz="2400" dirty="0" err="1">
                <a:latin typeface="Arial Rounded MT Bold" panose="020F0704030504030204" pitchFamily="34" charset="0"/>
              </a:rPr>
              <a:t>élargissent</a:t>
            </a:r>
            <a:r>
              <a:rPr sz="2400" dirty="0">
                <a:latin typeface="Arial Rounded MT Bold" panose="020F0704030504030204" pitchFamily="34" charset="0"/>
              </a:rPr>
              <a:t> les </a:t>
            </a:r>
            <a:r>
              <a:rPr sz="2400" dirty="0" err="1">
                <a:latin typeface="Arial Rounded MT Bold" panose="020F0704030504030204" pitchFamily="34" charset="0"/>
              </a:rPr>
              <a:t>possibilités</a:t>
            </a:r>
            <a:r>
              <a:rPr sz="2400" dirty="0">
                <a:latin typeface="Arial Rounded MT Bold" panose="020F0704030504030204" pitchFamily="34" charset="0"/>
              </a:rPr>
              <a:t> de </a:t>
            </a:r>
            <a:r>
              <a:rPr sz="2400" dirty="0" err="1">
                <a:latin typeface="Arial Rounded MT Bold" panose="020F0704030504030204" pitchFamily="34" charset="0"/>
              </a:rPr>
              <a:t>pratiquer</a:t>
            </a:r>
            <a:r>
              <a:rPr sz="2400" dirty="0">
                <a:latin typeface="Arial Rounded MT Bold" panose="020F0704030504030204" pitchFamily="34" charset="0"/>
              </a:rPr>
              <a:t> la langue et </a:t>
            </a:r>
            <a:r>
              <a:rPr sz="2400" dirty="0" err="1">
                <a:latin typeface="Arial Rounded MT Bold" panose="020F0704030504030204" pitchFamily="34" charset="0"/>
              </a:rPr>
              <a:t>facilitent</a:t>
            </a:r>
            <a:r>
              <a:rPr sz="2400" dirty="0">
                <a:latin typeface="Arial Rounded MT Bold" panose="020F0704030504030204" pitchFamily="34" charset="0"/>
              </a:rPr>
              <a:t> </a:t>
            </a:r>
            <a:r>
              <a:rPr sz="2400" u="sng" dirty="0">
                <a:latin typeface="Arial Rounded MT Bold" panose="020F0704030504030204" pitchFamily="34" charset="0"/>
              </a:rPr>
              <a:t>le travail </a:t>
            </a:r>
            <a:r>
              <a:rPr sz="2400" u="sng" dirty="0" err="1">
                <a:latin typeface="Arial Rounded MT Bold" panose="020F0704030504030204" pitchFamily="34" charset="0"/>
              </a:rPr>
              <a:t>collaboratif</a:t>
            </a:r>
            <a:r>
              <a:rPr sz="2400" u="sng" dirty="0">
                <a:latin typeface="Arial Rounded MT Bold" panose="020F0704030504030204" pitchFamily="34" charset="0"/>
              </a:rPr>
              <a:t>.</a:t>
            </a:r>
          </a:p>
        </p:txBody>
      </p:sp>
      <p:sp>
        <p:nvSpPr>
          <p:cNvPr id="47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15</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Effect transition="in" filter="wipe(down)">
                                      <p:cBhvr>
                                        <p:cTn id="7" dur="500"/>
                                        <p:tgtEl>
                                          <p:spTgt spid="47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76">
                                            <p:txEl>
                                              <p:pRg st="1" end="1"/>
                                            </p:txEl>
                                          </p:spTgt>
                                        </p:tgtEl>
                                        <p:attrNameLst>
                                          <p:attrName>style.visibility</p:attrName>
                                        </p:attrNameLst>
                                      </p:cBhvr>
                                      <p:to>
                                        <p:strVal val="visible"/>
                                      </p:to>
                                    </p:set>
                                    <p:animEffect transition="in" filter="wipe(down)">
                                      <p:cBhvr>
                                        <p:cTn id="10" dur="500"/>
                                        <p:tgtEl>
                                          <p:spTgt spid="4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re 1"/>
          <p:cNvSpPr txBox="1">
            <a:spLocks noGrp="1"/>
          </p:cNvSpPr>
          <p:nvPr>
            <p:ph type="title"/>
          </p:nvPr>
        </p:nvSpPr>
        <p:spPr>
          <a:xfrm>
            <a:off x="563527" y="648587"/>
            <a:ext cx="5532474" cy="2445488"/>
          </a:xfrm>
          <a:prstGeom prst="rect">
            <a:avLst/>
          </a:prstGeom>
        </p:spPr>
        <p:txBody>
          <a:bodyPr>
            <a:normAutofit fontScale="90000"/>
          </a:bodyPr>
          <a:lstStyle/>
          <a:p>
            <a:pPr defTabSz="402336">
              <a:defRPr sz="1760"/>
            </a:pPr>
            <a:br>
              <a:rPr dirty="0"/>
            </a:br>
            <a:r>
              <a:rPr sz="2400" b="1" u="sng" dirty="0">
                <a:solidFill>
                  <a:schemeClr val="bg1"/>
                </a:solidFill>
                <a:latin typeface="Arial Rounded MT Bold"/>
                <a:ea typeface="Arial Rounded MT Bold"/>
                <a:cs typeface="Arial Rounded MT Bold"/>
                <a:sym typeface="Arial Rounded MT Bold"/>
              </a:rPr>
              <a:t>Atelier 3</a:t>
            </a:r>
            <a:r>
              <a:rPr sz="2400" b="1" dirty="0">
                <a:solidFill>
                  <a:schemeClr val="bg1"/>
                </a:solidFill>
                <a:latin typeface="Arial Rounded MT Bold"/>
                <a:ea typeface="Arial Rounded MT Bold"/>
                <a:cs typeface="Arial Rounded MT Bold"/>
                <a:sym typeface="Arial Rounded MT Bold"/>
              </a:rPr>
              <a:t> : </a:t>
            </a:r>
            <a:r>
              <a:rPr sz="2400" b="1" dirty="0" err="1">
                <a:solidFill>
                  <a:schemeClr val="bg1"/>
                </a:solidFill>
                <a:latin typeface="Arial Rounded MT Bold"/>
                <a:ea typeface="Arial Rounded MT Bold"/>
                <a:cs typeface="Arial Rounded MT Bold"/>
                <a:sym typeface="Arial Rounded MT Bold"/>
              </a:rPr>
              <a:t>Quelles</a:t>
            </a:r>
            <a:r>
              <a:rPr sz="2400" b="1" dirty="0">
                <a:solidFill>
                  <a:schemeClr val="bg1"/>
                </a:solidFill>
                <a:latin typeface="Arial Rounded MT Bold"/>
                <a:ea typeface="Arial Rounded MT Bold"/>
                <a:cs typeface="Arial Rounded MT Bold"/>
                <a:sym typeface="Arial Rounded MT Bold"/>
              </a:rPr>
              <a:t> productions </a:t>
            </a:r>
            <a:r>
              <a:rPr sz="2400" b="1" dirty="0" err="1">
                <a:solidFill>
                  <a:schemeClr val="bg1"/>
                </a:solidFill>
                <a:latin typeface="Arial Rounded MT Bold"/>
                <a:ea typeface="Arial Rounded MT Bold"/>
                <a:cs typeface="Arial Rounded MT Bold"/>
                <a:sym typeface="Arial Rounded MT Bold"/>
              </a:rPr>
              <a:t>écrites</a:t>
            </a:r>
            <a:r>
              <a:rPr sz="2400" b="1" dirty="0">
                <a:solidFill>
                  <a:schemeClr val="bg1"/>
                </a:solidFill>
                <a:latin typeface="Arial Rounded MT Bold"/>
                <a:ea typeface="Arial Rounded MT Bold"/>
                <a:cs typeface="Arial Rounded MT Bold"/>
                <a:sym typeface="Arial Rounded MT Bold"/>
              </a:rPr>
              <a:t> </a:t>
            </a:r>
            <a:r>
              <a:rPr sz="2400" b="1" dirty="0" err="1">
                <a:solidFill>
                  <a:schemeClr val="bg1"/>
                </a:solidFill>
                <a:latin typeface="Arial Rounded MT Bold"/>
                <a:ea typeface="Arial Rounded MT Bold"/>
                <a:cs typeface="Arial Rounded MT Bold"/>
                <a:sym typeface="Arial Rounded MT Bold"/>
              </a:rPr>
              <a:t>attendre</a:t>
            </a:r>
            <a:r>
              <a:rPr sz="2400" b="1" dirty="0">
                <a:solidFill>
                  <a:schemeClr val="bg1"/>
                </a:solidFill>
                <a:latin typeface="Arial Rounded MT Bold"/>
                <a:ea typeface="Arial Rounded MT Bold"/>
                <a:cs typeface="Arial Rounded MT Bold"/>
                <a:sym typeface="Arial Rounded MT Bold"/>
              </a:rPr>
              <a:t> </a:t>
            </a:r>
            <a:r>
              <a:rPr sz="2400" b="1" dirty="0" err="1">
                <a:solidFill>
                  <a:schemeClr val="bg1"/>
                </a:solidFill>
                <a:latin typeface="Arial Rounded MT Bold"/>
                <a:ea typeface="Arial Rounded MT Bold"/>
                <a:cs typeface="Arial Rounded MT Bold"/>
                <a:sym typeface="Arial Rounded MT Bold"/>
              </a:rPr>
              <a:t>en</a:t>
            </a:r>
            <a:r>
              <a:rPr sz="2400" b="1" dirty="0">
                <a:solidFill>
                  <a:schemeClr val="bg1"/>
                </a:solidFill>
                <a:latin typeface="Arial Rounded MT Bold"/>
                <a:ea typeface="Arial Rounded MT Bold"/>
                <a:cs typeface="Arial Rounded MT Bold"/>
                <a:sym typeface="Arial Rounded MT Bold"/>
              </a:rPr>
              <a:t> CAP et </a:t>
            </a:r>
            <a:r>
              <a:rPr sz="2400" b="1" dirty="0" err="1">
                <a:solidFill>
                  <a:schemeClr val="bg1"/>
                </a:solidFill>
                <a:latin typeface="Arial Rounded MT Bold"/>
                <a:ea typeface="Arial Rounded MT Bold"/>
                <a:cs typeface="Arial Rounded MT Bold"/>
                <a:sym typeface="Arial Rounded MT Bold"/>
              </a:rPr>
              <a:t>en</a:t>
            </a:r>
            <a:r>
              <a:rPr sz="2400" b="1" dirty="0">
                <a:solidFill>
                  <a:schemeClr val="bg1"/>
                </a:solidFill>
                <a:latin typeface="Arial Rounded MT Bold"/>
                <a:ea typeface="Arial Rounded MT Bold"/>
                <a:cs typeface="Arial Rounded MT Bold"/>
                <a:sym typeface="Arial Rounded MT Bold"/>
              </a:rPr>
              <a:t> Bac Pro?</a:t>
            </a:r>
            <a:br>
              <a:rPr sz="2400" b="1" dirty="0">
                <a:solidFill>
                  <a:schemeClr val="bg1"/>
                </a:solidFill>
                <a:latin typeface="Arial Rounded MT Bold"/>
                <a:ea typeface="Arial Rounded MT Bold"/>
                <a:cs typeface="Arial Rounded MT Bold"/>
                <a:sym typeface="Arial Rounded MT Bold"/>
              </a:rPr>
            </a:br>
            <a:br>
              <a:rPr sz="2376" dirty="0">
                <a:latin typeface="Arial Rounded MT Bold"/>
                <a:ea typeface="Arial Rounded MT Bold"/>
                <a:cs typeface="Arial Rounded MT Bold"/>
                <a:sym typeface="Arial Rounded MT Bold"/>
              </a:rPr>
            </a:br>
            <a:br>
              <a:rPr sz="2376" dirty="0">
                <a:latin typeface="Arial Rounded MT Bold"/>
                <a:ea typeface="Arial Rounded MT Bold"/>
                <a:cs typeface="Arial Rounded MT Bold"/>
                <a:sym typeface="Arial Rounded MT Bold"/>
              </a:rPr>
            </a:br>
            <a:endParaRPr sz="2376" dirty="0">
              <a:latin typeface="Arial Rounded MT Bold"/>
              <a:ea typeface="Arial Rounded MT Bold"/>
              <a:cs typeface="Arial Rounded MT Bold"/>
              <a:sym typeface="Arial Rounded MT Bold"/>
            </a:endParaRPr>
          </a:p>
        </p:txBody>
      </p:sp>
      <p:sp>
        <p:nvSpPr>
          <p:cNvPr id="480" name="Espace réservé du texte 3"/>
          <p:cNvSpPr txBox="1">
            <a:spLocks noGrp="1"/>
          </p:cNvSpPr>
          <p:nvPr>
            <p:ph type="body" sz="half" idx="1"/>
          </p:nvPr>
        </p:nvSpPr>
        <p:spPr>
          <a:xfrm>
            <a:off x="462845" y="1956392"/>
            <a:ext cx="5633156" cy="4253023"/>
          </a:xfrm>
          <a:prstGeom prst="rect">
            <a:avLst/>
          </a:prstGeom>
        </p:spPr>
        <p:txBody>
          <a:bodyPr>
            <a:normAutofit/>
          </a:bodyPr>
          <a:lstStyle/>
          <a:p>
            <a:pPr marL="0" indent="0">
              <a:buSzTx/>
              <a:buNone/>
              <a:defRPr sz="2300">
                <a:latin typeface="Arial Rounded MT Bold"/>
                <a:ea typeface="Arial Rounded MT Bold"/>
                <a:cs typeface="Arial Rounded MT Bold"/>
                <a:sym typeface="Arial Rounded MT Bold"/>
              </a:defRPr>
            </a:pPr>
            <a:r>
              <a:rPr dirty="0"/>
              <a:t>—&gt; </a:t>
            </a:r>
            <a:r>
              <a:rPr u="sng" dirty="0"/>
              <a:t>Pour les situations de la vie </a:t>
            </a:r>
            <a:r>
              <a:rPr u="sng" dirty="0" err="1"/>
              <a:t>professionnelle</a:t>
            </a:r>
            <a:r>
              <a:rPr dirty="0"/>
              <a:t> p.11 à 13</a:t>
            </a:r>
          </a:p>
          <a:p>
            <a:pPr marL="0" indent="0">
              <a:buSzTx/>
              <a:buNone/>
              <a:defRPr sz="2300">
                <a:latin typeface="Arial Rounded MT Bold"/>
                <a:ea typeface="Arial Rounded MT Bold"/>
                <a:cs typeface="Arial Rounded MT Bold"/>
                <a:sym typeface="Arial Rounded MT Bold"/>
              </a:defRPr>
            </a:pPr>
            <a:r>
              <a:rPr dirty="0"/>
              <a:t>Que </a:t>
            </a:r>
            <a:r>
              <a:rPr dirty="0" err="1"/>
              <a:t>proposez-vous</a:t>
            </a:r>
            <a:r>
              <a:rPr dirty="0"/>
              <a:t> </a:t>
            </a:r>
            <a:r>
              <a:rPr dirty="0" err="1"/>
              <a:t>comme</a:t>
            </a:r>
            <a:r>
              <a:rPr dirty="0"/>
              <a:t> </a:t>
            </a:r>
            <a:r>
              <a:rPr dirty="0" err="1"/>
              <a:t>tâches</a:t>
            </a:r>
            <a:r>
              <a:rPr dirty="0"/>
              <a:t> de PE </a:t>
            </a:r>
            <a:r>
              <a:rPr dirty="0" err="1"/>
              <a:t>en</a:t>
            </a:r>
            <a:r>
              <a:rPr dirty="0"/>
              <a:t> </a:t>
            </a:r>
            <a:r>
              <a:rPr dirty="0" err="1"/>
              <a:t>vous</a:t>
            </a:r>
            <a:r>
              <a:rPr dirty="0"/>
              <a:t> </a:t>
            </a:r>
            <a:r>
              <a:rPr dirty="0" err="1"/>
              <a:t>aidant</a:t>
            </a:r>
            <a:r>
              <a:rPr dirty="0"/>
              <a:t> du </a:t>
            </a:r>
            <a:r>
              <a:rPr dirty="0" err="1"/>
              <a:t>modèle</a:t>
            </a:r>
            <a:r>
              <a:rPr dirty="0"/>
              <a:t> ci-</a:t>
            </a:r>
            <a:r>
              <a:rPr dirty="0" err="1"/>
              <a:t>contre</a:t>
            </a:r>
            <a:r>
              <a:rPr dirty="0"/>
              <a:t> aux </a:t>
            </a:r>
            <a:r>
              <a:rPr dirty="0" err="1"/>
              <a:t>niveaux</a:t>
            </a:r>
            <a:r>
              <a:rPr dirty="0"/>
              <a:t> A1-A2-B1 et B1+?</a:t>
            </a:r>
          </a:p>
          <a:p>
            <a:pPr marL="0" indent="0">
              <a:buSzTx/>
              <a:buNone/>
              <a:defRPr sz="2300">
                <a:latin typeface="Arial Rounded MT Bold"/>
                <a:ea typeface="Arial Rounded MT Bold"/>
                <a:cs typeface="Arial Rounded MT Bold"/>
                <a:sym typeface="Arial Rounded MT Bold"/>
              </a:defRPr>
            </a:pPr>
            <a:r>
              <a:rPr dirty="0"/>
              <a:t>A1:</a:t>
            </a:r>
            <a:r>
              <a:rPr lang="fr-FR" dirty="0"/>
              <a:t> </a:t>
            </a:r>
            <a:endParaRPr dirty="0"/>
          </a:p>
          <a:p>
            <a:pPr marL="0" indent="0">
              <a:buSzTx/>
              <a:buNone/>
              <a:defRPr sz="2300">
                <a:latin typeface="Arial Rounded MT Bold"/>
                <a:ea typeface="Arial Rounded MT Bold"/>
                <a:cs typeface="Arial Rounded MT Bold"/>
                <a:sym typeface="Arial Rounded MT Bold"/>
              </a:defRPr>
            </a:pPr>
            <a:r>
              <a:rPr dirty="0"/>
              <a:t>A2</a:t>
            </a:r>
            <a:r>
              <a:rPr lang="fr-FR" dirty="0"/>
              <a:t>:</a:t>
            </a:r>
            <a:endParaRPr dirty="0"/>
          </a:p>
          <a:p>
            <a:pPr marL="0" indent="0">
              <a:buSzTx/>
              <a:buNone/>
              <a:defRPr sz="2300">
                <a:latin typeface="Arial Rounded MT Bold"/>
                <a:ea typeface="Arial Rounded MT Bold"/>
                <a:cs typeface="Arial Rounded MT Bold"/>
                <a:sym typeface="Arial Rounded MT Bold"/>
              </a:defRPr>
            </a:pPr>
            <a:r>
              <a:rPr dirty="0"/>
              <a:t>B1:</a:t>
            </a:r>
          </a:p>
          <a:p>
            <a:pPr marL="0" indent="0">
              <a:buSzTx/>
              <a:buNone/>
              <a:defRPr sz="2300">
                <a:latin typeface="Arial Rounded MT Bold"/>
                <a:ea typeface="Arial Rounded MT Bold"/>
                <a:cs typeface="Arial Rounded MT Bold"/>
                <a:sym typeface="Arial Rounded MT Bold"/>
              </a:defRPr>
            </a:pPr>
            <a:r>
              <a:rPr dirty="0"/>
              <a:t>B1+:</a:t>
            </a:r>
            <a:r>
              <a:rPr lang="fr-FR" dirty="0"/>
              <a:t> </a:t>
            </a:r>
            <a:endParaRPr dirty="0"/>
          </a:p>
        </p:txBody>
      </p:sp>
      <p:sp>
        <p:nvSpPr>
          <p:cNvPr id="481" name="Espace réservé du numéro de diapositive 4"/>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a:p>
        </p:txBody>
      </p:sp>
      <p:pic>
        <p:nvPicPr>
          <p:cNvPr id="482" name="Image 5" descr="Image 5"/>
          <p:cNvPicPr>
            <a:picLocks noChangeAspect="1"/>
          </p:cNvPicPr>
          <p:nvPr/>
        </p:nvPicPr>
        <p:blipFill>
          <a:blip r:embed="rId2" cstate="print">
            <a:extLst/>
          </a:blip>
          <a:stretch>
            <a:fillRect/>
          </a:stretch>
        </p:blipFill>
        <p:spPr>
          <a:xfrm>
            <a:off x="5926667" y="1605517"/>
            <a:ext cx="6187362" cy="3274829"/>
          </a:xfrm>
          <a:prstGeom prst="rect">
            <a:avLst/>
          </a:prstGeom>
          <a:ln w="12700">
            <a:miter lim="400000"/>
          </a:ln>
        </p:spPr>
      </p:pic>
      <p:sp>
        <p:nvSpPr>
          <p:cNvPr id="483" name="Espace réservé du texte 5"/>
          <p:cNvSpPr txBox="1"/>
          <p:nvPr/>
        </p:nvSpPr>
        <p:spPr>
          <a:xfrm>
            <a:off x="5773478" y="349454"/>
            <a:ext cx="4667694"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2899" indent="-342899">
              <a:spcBef>
                <a:spcPts val="1000"/>
              </a:spcBef>
              <a:buClr>
                <a:schemeClr val="accent1"/>
              </a:buClr>
              <a:buSzPct val="80000"/>
              <a:buChar char=""/>
              <a:defRPr sz="1900">
                <a:solidFill>
                  <a:srgbClr val="404040"/>
                </a:solidFill>
                <a:latin typeface="Arial Rounded MT Bold"/>
                <a:ea typeface="Arial Rounded MT Bold"/>
                <a:cs typeface="Arial Rounded MT Bold"/>
                <a:sym typeface="Arial Rounded MT Bold"/>
              </a:defRPr>
            </a:lvl1pPr>
          </a:lstStyle>
          <a:p>
            <a:r>
              <a:t>Exemple du niveau A1 à A2 pour les tâches p.8 et 9 du référentiel</a:t>
            </a:r>
          </a:p>
        </p:txBody>
      </p:sp>
      <p:pic>
        <p:nvPicPr>
          <p:cNvPr id="484" name="Picture 2" descr="Picture 2"/>
          <p:cNvPicPr>
            <a:picLocks noChangeAspect="1"/>
          </p:cNvPicPr>
          <p:nvPr/>
        </p:nvPicPr>
        <p:blipFill>
          <a:blip r:embed="rId3" cstate="print">
            <a:extLst/>
          </a:blip>
          <a:stretch>
            <a:fillRect/>
          </a:stretch>
        </p:blipFill>
        <p:spPr>
          <a:xfrm>
            <a:off x="9861562" y="4411345"/>
            <a:ext cx="1107282" cy="1657351"/>
          </a:xfrm>
          <a:prstGeom prst="rect">
            <a:avLst/>
          </a:prstGeom>
          <a:ln w="12700">
            <a:miter lim="400000"/>
          </a:ln>
        </p:spPr>
      </p:pic>
      <p:pic>
        <p:nvPicPr>
          <p:cNvPr id="3" name="Image 2" descr="Une image contenant mots croisés, texte, noir&#10;&#10;Description générée automatiquement">
            <a:extLst>
              <a:ext uri="{FF2B5EF4-FFF2-40B4-BE49-F238E27FC236}">
                <a16:creationId xmlns:a16="http://schemas.microsoft.com/office/drawing/2014/main" id="{001AB644-CF13-4877-902C-DD77C1C87A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8" t="5560" r="6889" b="7609"/>
          <a:stretch/>
        </p:blipFill>
        <p:spPr>
          <a:xfrm>
            <a:off x="374192" y="226062"/>
            <a:ext cx="1206253" cy="1151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5: Le retour des compétences oubliées: la CO…"/>
          <p:cNvSpPr txBox="1">
            <a:spLocks noGrp="1"/>
          </p:cNvSpPr>
          <p:nvPr>
            <p:ph type="title"/>
          </p:nvPr>
        </p:nvSpPr>
        <p:spPr>
          <a:xfrm>
            <a:off x="1362299" y="807790"/>
            <a:ext cx="8761415" cy="878404"/>
          </a:xfrm>
          <a:prstGeom prst="rect">
            <a:avLst/>
          </a:prstGeom>
        </p:spPr>
        <p:txBody>
          <a:bodyPr/>
          <a:lstStyle/>
          <a:p>
            <a:pPr defTabSz="228600">
              <a:defRPr sz="1800" b="1"/>
            </a:pPr>
            <a:r>
              <a:rPr sz="2200"/>
              <a:t>5: </a:t>
            </a:r>
            <a:r>
              <a:rPr sz="2500"/>
              <a:t>Le retour des compétences oubliées: la CO</a:t>
            </a:r>
          </a:p>
          <a:p>
            <a:pPr defTabSz="228600">
              <a:defRPr sz="2500" b="1"/>
            </a:pPr>
            <a:r>
              <a:t>—&gt; La phonologie</a:t>
            </a:r>
          </a:p>
        </p:txBody>
      </p:sp>
      <p:sp>
        <p:nvSpPr>
          <p:cNvPr id="487" name="Prendre en compte la phonologie dans le travail sur la langue et dans l’évaluation  de manière plus régulière…"/>
          <p:cNvSpPr txBox="1">
            <a:spLocks noGrp="1"/>
          </p:cNvSpPr>
          <p:nvPr>
            <p:ph type="body" idx="1"/>
          </p:nvPr>
        </p:nvSpPr>
        <p:spPr>
          <a:xfrm>
            <a:off x="474133" y="1851378"/>
            <a:ext cx="11255023" cy="4671995"/>
          </a:xfrm>
          <a:prstGeom prst="rect">
            <a:avLst/>
          </a:prstGeom>
        </p:spPr>
        <p:txBody>
          <a:bodyPr/>
          <a:lstStyle/>
          <a:p>
            <a:pPr marL="361949" indent="-361949" defTabSz="914400">
              <a:spcBef>
                <a:spcPts val="0"/>
              </a:spcBef>
              <a:defRPr sz="2100">
                <a:solidFill>
                  <a:srgbClr val="254061"/>
                </a:solidFill>
                <a:latin typeface="Arial"/>
                <a:ea typeface="Arial"/>
                <a:cs typeface="Arial"/>
                <a:sym typeface="Arial"/>
              </a:defRPr>
            </a:pPr>
            <a:endParaRPr dirty="0"/>
          </a:p>
          <a:p>
            <a:pPr marL="361949" indent="-361949" defTabSz="914400">
              <a:spcBef>
                <a:spcPts val="0"/>
              </a:spcBef>
              <a:defRPr sz="2100">
                <a:solidFill>
                  <a:srgbClr val="254061"/>
                </a:solidFill>
                <a:latin typeface="Arial"/>
                <a:ea typeface="Arial"/>
                <a:cs typeface="Arial"/>
                <a:sym typeface="Arial"/>
              </a:defRPr>
            </a:pPr>
            <a:r>
              <a:rPr sz="2400" dirty="0">
                <a:latin typeface="Arial Rounded MT Bold" panose="020F0704030504030204" pitchFamily="34" charset="0"/>
              </a:rPr>
              <a:t>Prendre </a:t>
            </a:r>
            <a:r>
              <a:rPr sz="2400" dirty="0" err="1">
                <a:latin typeface="Arial Rounded MT Bold" panose="020F0704030504030204" pitchFamily="34" charset="0"/>
              </a:rPr>
              <a:t>en</a:t>
            </a:r>
            <a:r>
              <a:rPr sz="2400" dirty="0">
                <a:latin typeface="Arial Rounded MT Bold" panose="020F0704030504030204" pitchFamily="34" charset="0"/>
              </a:rPr>
              <a:t> </a:t>
            </a:r>
            <a:r>
              <a:rPr sz="2400" dirty="0" err="1">
                <a:latin typeface="Arial Rounded MT Bold" panose="020F0704030504030204" pitchFamily="34" charset="0"/>
              </a:rPr>
              <a:t>compte</a:t>
            </a:r>
            <a:r>
              <a:rPr sz="2400" dirty="0">
                <a:latin typeface="Arial Rounded MT Bold" panose="020F0704030504030204" pitchFamily="34" charset="0"/>
              </a:rPr>
              <a:t> la </a:t>
            </a:r>
            <a:r>
              <a:rPr sz="2400" b="1" dirty="0" err="1">
                <a:latin typeface="Arial Rounded MT Bold" panose="020F0704030504030204" pitchFamily="34" charset="0"/>
              </a:rPr>
              <a:t>phonologie</a:t>
            </a:r>
            <a:r>
              <a:rPr sz="2400" dirty="0">
                <a:latin typeface="Arial Rounded MT Bold" panose="020F0704030504030204" pitchFamily="34" charset="0"/>
              </a:rPr>
              <a:t> dans </a:t>
            </a:r>
            <a:r>
              <a:rPr sz="2400" b="1" dirty="0">
                <a:latin typeface="Arial Rounded MT Bold" panose="020F0704030504030204" pitchFamily="34" charset="0"/>
              </a:rPr>
              <a:t>le travail sur la langue</a:t>
            </a:r>
            <a:r>
              <a:rPr sz="2400" dirty="0">
                <a:latin typeface="Arial Rounded MT Bold" panose="020F0704030504030204" pitchFamily="34" charset="0"/>
              </a:rPr>
              <a:t> et dans </a:t>
            </a:r>
            <a:r>
              <a:rPr sz="2400" b="1" dirty="0" err="1">
                <a:latin typeface="Arial Rounded MT Bold" panose="020F0704030504030204" pitchFamily="34" charset="0"/>
              </a:rPr>
              <a:t>l’évaluation</a:t>
            </a:r>
            <a:r>
              <a:rPr sz="2400" dirty="0">
                <a:latin typeface="Arial Rounded MT Bold" panose="020F0704030504030204" pitchFamily="34" charset="0"/>
              </a:rPr>
              <a:t>  de manière plus </a:t>
            </a:r>
            <a:r>
              <a:rPr sz="2400" dirty="0" err="1">
                <a:latin typeface="Arial Rounded MT Bold" panose="020F0704030504030204" pitchFamily="34" charset="0"/>
              </a:rPr>
              <a:t>régulière</a:t>
            </a: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endParaRPr lang="fr-F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r>
              <a:rPr sz="2400" dirty="0" err="1">
                <a:latin typeface="Arial Rounded MT Bold" panose="020F0704030504030204" pitchFamily="34" charset="0"/>
              </a:rPr>
              <a:t>Laisser</a:t>
            </a:r>
            <a:r>
              <a:rPr sz="2400" dirty="0">
                <a:latin typeface="Arial Rounded MT Bold" panose="020F0704030504030204" pitchFamily="34" charset="0"/>
              </a:rPr>
              <a:t> </a:t>
            </a:r>
            <a:r>
              <a:rPr sz="2400" dirty="0" err="1">
                <a:latin typeface="Arial Rounded MT Bold" panose="020F0704030504030204" pitchFamily="34" charset="0"/>
              </a:rPr>
              <a:t>une</a:t>
            </a:r>
            <a:r>
              <a:rPr sz="2400" dirty="0">
                <a:latin typeface="Arial Rounded MT Bold" panose="020F0704030504030204" pitchFamily="34" charset="0"/>
              </a:rPr>
              <a:t> trace </a:t>
            </a:r>
            <a:r>
              <a:rPr sz="2400" dirty="0" err="1">
                <a:latin typeface="Arial Rounded MT Bold" panose="020F0704030504030204" pitchFamily="34" charset="0"/>
              </a:rPr>
              <a:t>régulière</a:t>
            </a:r>
            <a:r>
              <a:rPr sz="2400" dirty="0">
                <a:latin typeface="Arial Rounded MT Bold" panose="020F0704030504030204" pitchFamily="34" charset="0"/>
              </a:rPr>
              <a:t> et </a:t>
            </a:r>
            <a:r>
              <a:rPr sz="2400" dirty="0" err="1">
                <a:latin typeface="Arial Rounded MT Bold" panose="020F0704030504030204" pitchFamily="34" charset="0"/>
              </a:rPr>
              <a:t>autant</a:t>
            </a:r>
            <a:r>
              <a:rPr sz="2400" dirty="0">
                <a:latin typeface="Arial Rounded MT Bold" panose="020F0704030504030204" pitchFamily="34" charset="0"/>
              </a:rPr>
              <a:t> que possible </a:t>
            </a:r>
            <a:r>
              <a:rPr sz="2400" dirty="0" err="1">
                <a:latin typeface="Arial Rounded MT Bold" panose="020F0704030504030204" pitchFamily="34" charset="0"/>
              </a:rPr>
              <a:t>une</a:t>
            </a:r>
            <a:r>
              <a:rPr sz="2400" dirty="0">
                <a:latin typeface="Arial Rounded MT Bold" panose="020F0704030504030204" pitchFamily="34" charset="0"/>
              </a:rPr>
              <a:t> trace </a:t>
            </a:r>
            <a:r>
              <a:rPr sz="2400" dirty="0" err="1">
                <a:latin typeface="Arial Rounded MT Bold" panose="020F0704030504030204" pitchFamily="34" charset="0"/>
              </a:rPr>
              <a:t>orale</a:t>
            </a: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r>
              <a:rPr sz="2400" dirty="0" err="1">
                <a:latin typeface="Arial Rounded MT Bold" panose="020F0704030504030204" pitchFamily="34" charset="0"/>
              </a:rPr>
              <a:t>Articuler</a:t>
            </a:r>
            <a:r>
              <a:rPr sz="2400" dirty="0">
                <a:latin typeface="Arial Rounded MT Bold" panose="020F0704030504030204" pitchFamily="34" charset="0"/>
              </a:rPr>
              <a:t> </a:t>
            </a:r>
            <a:r>
              <a:rPr sz="2400" dirty="0" err="1">
                <a:latin typeface="Arial Rounded MT Bold" panose="020F0704030504030204" pitchFamily="34" charset="0"/>
              </a:rPr>
              <a:t>l’écoute</a:t>
            </a:r>
            <a:r>
              <a:rPr sz="2400" dirty="0">
                <a:latin typeface="Arial Rounded MT Bold" panose="020F0704030504030204" pitchFamily="34" charset="0"/>
              </a:rPr>
              <a:t> et la production</a:t>
            </a:r>
          </a:p>
          <a:p>
            <a:pPr marL="361949" indent="-361949" defTabSz="914400">
              <a:spcBef>
                <a:spcPts val="0"/>
              </a:spcBef>
              <a:defRPr sz="2100">
                <a:solidFill>
                  <a:srgbClr val="254061"/>
                </a:solidFill>
                <a:latin typeface="Arial"/>
                <a:ea typeface="Arial"/>
                <a:cs typeface="Arial"/>
                <a:sym typeface="Arial"/>
              </a:defRPr>
            </a:pP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r>
              <a:rPr sz="2400" dirty="0" err="1">
                <a:latin typeface="Arial Rounded MT Bold" panose="020F0704030504030204" pitchFamily="34" charset="0"/>
              </a:rPr>
              <a:t>Travailler</a:t>
            </a:r>
            <a:r>
              <a:rPr sz="2400" dirty="0">
                <a:latin typeface="Arial Rounded MT Bold" panose="020F0704030504030204" pitchFamily="34" charset="0"/>
              </a:rPr>
              <a:t> les rapports </a:t>
            </a:r>
            <a:r>
              <a:rPr sz="2400" dirty="0" err="1">
                <a:latin typeface="Arial Rounded MT Bold" panose="020F0704030504030204" pitchFamily="34" charset="0"/>
              </a:rPr>
              <a:t>graphie</a:t>
            </a:r>
            <a:r>
              <a:rPr sz="2400" dirty="0">
                <a:latin typeface="Arial Rounded MT Bold" panose="020F0704030504030204" pitchFamily="34" charset="0"/>
              </a:rPr>
              <a:t>/</a:t>
            </a:r>
            <a:r>
              <a:rPr sz="2400" dirty="0" err="1">
                <a:latin typeface="Arial Rounded MT Bold" panose="020F0704030504030204" pitchFamily="34" charset="0"/>
              </a:rPr>
              <a:t>phonie</a:t>
            </a:r>
            <a:r>
              <a:rPr sz="2400" dirty="0">
                <a:latin typeface="Arial Rounded MT Bold" panose="020F0704030504030204" pitchFamily="34" charset="0"/>
              </a:rPr>
              <a:t> </a:t>
            </a:r>
            <a:r>
              <a:rPr sz="2400" dirty="0" err="1">
                <a:latin typeface="Arial Rounded MT Bold" panose="020F0704030504030204" pitchFamily="34" charset="0"/>
              </a:rPr>
              <a:t>ou</a:t>
            </a:r>
            <a:r>
              <a:rPr sz="2400" dirty="0">
                <a:latin typeface="Arial Rounded MT Bold" panose="020F0704030504030204" pitchFamily="34" charset="0"/>
              </a:rPr>
              <a:t> </a:t>
            </a:r>
            <a:r>
              <a:rPr sz="2400" dirty="0" err="1">
                <a:latin typeface="Arial Rounded MT Bold" panose="020F0704030504030204" pitchFamily="34" charset="0"/>
              </a:rPr>
              <a:t>phonie</a:t>
            </a:r>
            <a:r>
              <a:rPr sz="2400" dirty="0">
                <a:latin typeface="Arial Rounded MT Bold" panose="020F0704030504030204" pitchFamily="34" charset="0"/>
              </a:rPr>
              <a:t>/</a:t>
            </a:r>
            <a:r>
              <a:rPr sz="2400" dirty="0" err="1">
                <a:latin typeface="Arial Rounded MT Bold" panose="020F0704030504030204" pitchFamily="34" charset="0"/>
              </a:rPr>
              <a:t>graphie</a:t>
            </a: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endParaRPr sz="2400" dirty="0">
              <a:latin typeface="Arial Rounded MT Bold" panose="020F0704030504030204" pitchFamily="34" charset="0"/>
            </a:endParaRPr>
          </a:p>
          <a:p>
            <a:pPr marL="361949" indent="-361949" defTabSz="914400">
              <a:spcBef>
                <a:spcPts val="0"/>
              </a:spcBef>
              <a:defRPr sz="2100">
                <a:solidFill>
                  <a:srgbClr val="254061"/>
                </a:solidFill>
                <a:latin typeface="Arial"/>
                <a:ea typeface="Arial"/>
                <a:cs typeface="Arial"/>
                <a:sym typeface="Arial"/>
              </a:defRPr>
            </a:pPr>
            <a:r>
              <a:rPr sz="2400" dirty="0" err="1">
                <a:latin typeface="Arial Rounded MT Bold" panose="020F0704030504030204" pitchFamily="34" charset="0"/>
              </a:rPr>
              <a:t>Amener</a:t>
            </a:r>
            <a:r>
              <a:rPr sz="2400" dirty="0">
                <a:latin typeface="Arial Rounded MT Bold" panose="020F0704030504030204" pitchFamily="34" charset="0"/>
              </a:rPr>
              <a:t> les </a:t>
            </a:r>
            <a:r>
              <a:rPr sz="2400" dirty="0" err="1">
                <a:latin typeface="Arial Rounded MT Bold" panose="020F0704030504030204" pitchFamily="34" charset="0"/>
              </a:rPr>
              <a:t>élèves</a:t>
            </a:r>
            <a:r>
              <a:rPr sz="2400" dirty="0">
                <a:latin typeface="Arial Rounded MT Bold" panose="020F0704030504030204" pitchFamily="34" charset="0"/>
              </a:rPr>
              <a:t> à </a:t>
            </a:r>
            <a:r>
              <a:rPr sz="2400" dirty="0" err="1">
                <a:latin typeface="Arial Rounded MT Bold" panose="020F0704030504030204" pitchFamily="34" charset="0"/>
              </a:rPr>
              <a:t>s’enregistrer</a:t>
            </a:r>
            <a:r>
              <a:rPr sz="2400" dirty="0">
                <a:latin typeface="Arial Rounded MT Bold" panose="020F0704030504030204" pitchFamily="34" charset="0"/>
              </a:rPr>
              <a:t> et à </a:t>
            </a:r>
            <a:r>
              <a:rPr sz="2400" dirty="0" err="1">
                <a:latin typeface="Arial Rounded MT Bold" panose="020F0704030504030204" pitchFamily="34" charset="0"/>
              </a:rPr>
              <a:t>écouter</a:t>
            </a:r>
            <a:r>
              <a:rPr sz="2400" dirty="0">
                <a:latin typeface="Arial Rounded MT Bold" panose="020F0704030504030204" pitchFamily="34" charset="0"/>
              </a:rPr>
              <a:t> </a:t>
            </a:r>
            <a:r>
              <a:rPr sz="2400" dirty="0" err="1">
                <a:latin typeface="Arial Rounded MT Bold" panose="020F0704030504030204" pitchFamily="34" charset="0"/>
              </a:rPr>
              <a:t>leurs</a:t>
            </a:r>
            <a:r>
              <a:rPr sz="2400" dirty="0">
                <a:latin typeface="Arial Rounded MT Bold" panose="020F0704030504030204" pitchFamily="34" charset="0"/>
              </a:rPr>
              <a:t> productions, pour </a:t>
            </a:r>
            <a:r>
              <a:rPr sz="2400" dirty="0" err="1">
                <a:latin typeface="Arial Rounded MT Bold" panose="020F0704030504030204" pitchFamily="34" charset="0"/>
              </a:rPr>
              <a:t>permettre</a:t>
            </a:r>
            <a:r>
              <a:rPr sz="2400" dirty="0">
                <a:latin typeface="Arial Rounded MT Bold" panose="020F0704030504030204" pitchFamily="34" charset="0"/>
              </a:rPr>
              <a:t> la </a:t>
            </a:r>
            <a:r>
              <a:rPr sz="2400" dirty="0" err="1">
                <a:latin typeface="Arial Rounded MT Bold" panose="020F0704030504030204" pitchFamily="34" charset="0"/>
              </a:rPr>
              <a:t>remédiation</a:t>
            </a:r>
            <a:r>
              <a:rPr sz="2400" dirty="0">
                <a:latin typeface="Arial Rounded MT Bold" panose="020F0704030504030204" pitchFamily="34" charset="0"/>
              </a:rPr>
              <a:t> </a:t>
            </a:r>
            <a:r>
              <a:rPr sz="2400" dirty="0" err="1">
                <a:latin typeface="Arial Rounded MT Bold" panose="020F0704030504030204" pitchFamily="34" charset="0"/>
              </a:rPr>
              <a:t>ou</a:t>
            </a:r>
            <a:r>
              <a:rPr sz="2400" dirty="0">
                <a:latin typeface="Arial Rounded MT Bold" panose="020F0704030504030204" pitchFamily="34" charset="0"/>
              </a:rPr>
              <a:t> la correction</a:t>
            </a:r>
          </a:p>
        </p:txBody>
      </p:sp>
      <p:sp>
        <p:nvSpPr>
          <p:cNvPr id="48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17</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7">
                                            <p:txEl>
                                              <p:pRg st="1" end="1"/>
                                            </p:txEl>
                                          </p:spTgt>
                                        </p:tgtEl>
                                        <p:attrNameLst>
                                          <p:attrName>style.visibility</p:attrName>
                                        </p:attrNameLst>
                                      </p:cBhvr>
                                      <p:to>
                                        <p:strVal val="visible"/>
                                      </p:to>
                                    </p:set>
                                    <p:animEffect transition="in" filter="wipe(down)">
                                      <p:cBhvr>
                                        <p:cTn id="7" dur="500"/>
                                        <p:tgtEl>
                                          <p:spTgt spid="4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7">
                                            <p:txEl>
                                              <p:pRg st="3" end="3"/>
                                            </p:txEl>
                                          </p:spTgt>
                                        </p:tgtEl>
                                        <p:attrNameLst>
                                          <p:attrName>style.visibility</p:attrName>
                                        </p:attrNameLst>
                                      </p:cBhvr>
                                      <p:to>
                                        <p:strVal val="visible"/>
                                      </p:to>
                                    </p:set>
                                    <p:animEffect transition="in" filter="wipe(down)">
                                      <p:cBhvr>
                                        <p:cTn id="12" dur="500"/>
                                        <p:tgtEl>
                                          <p:spTgt spid="4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7">
                                            <p:txEl>
                                              <p:pRg st="5" end="5"/>
                                            </p:txEl>
                                          </p:spTgt>
                                        </p:tgtEl>
                                        <p:attrNameLst>
                                          <p:attrName>style.visibility</p:attrName>
                                        </p:attrNameLst>
                                      </p:cBhvr>
                                      <p:to>
                                        <p:strVal val="visible"/>
                                      </p:to>
                                    </p:set>
                                    <p:animEffect transition="in" filter="wipe(down)">
                                      <p:cBhvr>
                                        <p:cTn id="17" dur="500"/>
                                        <p:tgtEl>
                                          <p:spTgt spid="48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7">
                                            <p:txEl>
                                              <p:pRg st="7" end="7"/>
                                            </p:txEl>
                                          </p:spTgt>
                                        </p:tgtEl>
                                        <p:attrNameLst>
                                          <p:attrName>style.visibility</p:attrName>
                                        </p:attrNameLst>
                                      </p:cBhvr>
                                      <p:to>
                                        <p:strVal val="visible"/>
                                      </p:to>
                                    </p:set>
                                    <p:animEffect transition="in" filter="wipe(down)">
                                      <p:cBhvr>
                                        <p:cTn id="22" dur="500"/>
                                        <p:tgtEl>
                                          <p:spTgt spid="48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87">
                                            <p:txEl>
                                              <p:pRg st="9" end="9"/>
                                            </p:txEl>
                                          </p:spTgt>
                                        </p:tgtEl>
                                        <p:attrNameLst>
                                          <p:attrName>style.visibility</p:attrName>
                                        </p:attrNameLst>
                                      </p:cBhvr>
                                      <p:to>
                                        <p:strVal val="visible"/>
                                      </p:to>
                                    </p:set>
                                    <p:animEffect transition="in" filter="wipe(down)">
                                      <p:cBhvr>
                                        <p:cTn id="27" dur="500"/>
                                        <p:tgtEl>
                                          <p:spTgt spid="4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Les nouvelles modalités de certification LV-A et B</a:t>
            </a:r>
          </a:p>
        </p:txBody>
      </p:sp>
      <p:sp>
        <p:nvSpPr>
          <p:cNvPr id="491" name="Espace réservé du contenu 2"/>
          <p:cNvSpPr txBox="1">
            <a:spLocks noGrp="1"/>
          </p:cNvSpPr>
          <p:nvPr>
            <p:ph type="subTitle" idx="1"/>
          </p:nvPr>
        </p:nvSpPr>
        <p:spPr>
          <a:xfrm>
            <a:off x="517793" y="1350335"/>
            <a:ext cx="11005850" cy="4930944"/>
          </a:xfrm>
          <a:prstGeom prst="rect">
            <a:avLst/>
          </a:prstGeom>
        </p:spPr>
        <p:txBody>
          <a:bodyPr/>
          <a:lstStyle/>
          <a:p>
            <a:pPr>
              <a:buClr>
                <a:srgbClr val="0E594D"/>
              </a:buClr>
              <a:buSzPct val="45000"/>
              <a:buFont typeface="Helvetica"/>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a:t>-</a:t>
            </a:r>
            <a:r>
              <a:rPr dirty="0" err="1"/>
              <a:t>Niveaux</a:t>
            </a:r>
            <a:r>
              <a:rPr dirty="0"/>
              <a:t> du CECRL </a:t>
            </a:r>
            <a:r>
              <a:rPr dirty="0" err="1"/>
              <a:t>attendus</a:t>
            </a:r>
            <a:r>
              <a:rPr dirty="0"/>
              <a:t>: </a:t>
            </a:r>
          </a:p>
          <a:p>
            <a:pPr>
              <a:buClr>
                <a:srgbClr val="0E594D"/>
              </a:buClr>
              <a:buSzPct val="45000"/>
              <a:buFont typeface="Helvetica"/>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400">
                <a:solidFill>
                  <a:schemeClr val="accent2"/>
                </a:solidFill>
                <a:latin typeface="Arial Rounded MT Bold"/>
                <a:ea typeface="Arial Rounded MT Bold"/>
                <a:cs typeface="Arial Rounded MT Bold"/>
                <a:sym typeface="Arial Rounded MT Bold"/>
              </a:defRPr>
            </a:pPr>
            <a:r>
              <a:rPr dirty="0"/>
              <a:t>A2 au CAP </a:t>
            </a:r>
            <a:r>
              <a:rPr dirty="0">
                <a:solidFill>
                  <a:srgbClr val="FFFFFF"/>
                </a:solidFill>
              </a:rPr>
              <a:t>		</a:t>
            </a:r>
            <a:r>
              <a:rPr dirty="0">
                <a:solidFill>
                  <a:srgbClr val="F9CAA7"/>
                </a:solidFill>
              </a:rPr>
              <a:t>B1+ au bac pro – </a:t>
            </a:r>
            <a:r>
              <a:rPr u="sng" dirty="0">
                <a:solidFill>
                  <a:srgbClr val="F9CAA7"/>
                </a:solidFill>
              </a:rPr>
              <a:t>LVA</a:t>
            </a:r>
            <a:r>
              <a:rPr dirty="0">
                <a:solidFill>
                  <a:srgbClr val="FFFFFF"/>
                </a:solidFill>
              </a:rPr>
              <a:t>			</a:t>
            </a:r>
            <a:r>
              <a:rPr dirty="0">
                <a:solidFill>
                  <a:srgbClr val="F9CAA7"/>
                </a:solidFill>
              </a:rPr>
              <a:t>B1 au bac pro – </a:t>
            </a:r>
            <a:r>
              <a:rPr u="sng" dirty="0">
                <a:solidFill>
                  <a:srgbClr val="F9CAA7"/>
                </a:solidFill>
              </a:rPr>
              <a:t>LVB</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 u="sng">
                <a:latin typeface="Arial Rounded MT Bold"/>
                <a:ea typeface="Arial Rounded MT Bold"/>
                <a:cs typeface="Arial Rounded MT Bold"/>
                <a:sym typeface="Arial Rounded MT Bold"/>
              </a:defRPr>
            </a:pPr>
            <a:endParaRPr u="sng" dirty="0">
              <a:solidFill>
                <a:srgbClr val="F9CAA7"/>
              </a:solidFill>
            </a:endParaRP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a:t>-</a:t>
            </a:r>
            <a:r>
              <a:rPr dirty="0" err="1"/>
              <a:t>Evaluer</a:t>
            </a:r>
            <a:r>
              <a:rPr dirty="0"/>
              <a:t> les cinq </a:t>
            </a:r>
            <a:r>
              <a:rPr dirty="0" err="1"/>
              <a:t>compétences</a:t>
            </a:r>
            <a:r>
              <a:rPr dirty="0"/>
              <a:t> </a:t>
            </a:r>
            <a:r>
              <a:rPr dirty="0" err="1"/>
              <a:t>langagières</a:t>
            </a:r>
            <a:r>
              <a:rPr dirty="0"/>
              <a:t>:</a:t>
            </a:r>
          </a:p>
          <a:p>
            <a:pPr>
              <a:buClr>
                <a:srgbClr val="0E594D"/>
              </a:buClr>
              <a:buSzPct val="45000"/>
              <a:buFont typeface="Helvetica"/>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compensation entre </a:t>
            </a:r>
            <a:r>
              <a:rPr dirty="0" err="1"/>
              <a:t>compétences</a:t>
            </a:r>
            <a:r>
              <a:rPr dirty="0"/>
              <a:t> :</a:t>
            </a:r>
          </a:p>
          <a:p>
            <a:pPr>
              <a:buClr>
                <a:srgbClr val="0E594D"/>
              </a:buClr>
              <a:buSzPct val="45000"/>
              <a:buFont typeface="Helvetica"/>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 5 x 20 = 100 points, </a:t>
            </a:r>
            <a:r>
              <a:rPr dirty="0" err="1"/>
              <a:t>ensuite</a:t>
            </a:r>
            <a:r>
              <a:rPr dirty="0"/>
              <a:t> </a:t>
            </a:r>
            <a:r>
              <a:rPr dirty="0" err="1"/>
              <a:t>ramenés</a:t>
            </a:r>
            <a:r>
              <a:rPr dirty="0"/>
              <a:t> à </a:t>
            </a:r>
            <a:r>
              <a:rPr dirty="0" err="1"/>
              <a:t>une</a:t>
            </a:r>
            <a:r>
              <a:rPr dirty="0"/>
              <a:t> note sur 20</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500">
                <a:latin typeface="Arial Rounded MT Bold"/>
                <a:ea typeface="Arial Rounded MT Bold"/>
                <a:cs typeface="Arial Rounded MT Bold"/>
                <a:sym typeface="Arial Rounded MT Bold"/>
              </a:defRPr>
            </a:pPr>
            <a:endParaRPr dirty="0"/>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a:t>-</a:t>
            </a:r>
            <a:r>
              <a:rPr dirty="0" err="1"/>
              <a:t>Protocoles</a:t>
            </a:r>
            <a:r>
              <a:rPr dirty="0"/>
              <a:t> </a:t>
            </a:r>
            <a:r>
              <a:rPr dirty="0" err="1"/>
              <a:t>communs</a:t>
            </a:r>
            <a:r>
              <a:rPr dirty="0"/>
              <a:t> aux deux </a:t>
            </a:r>
            <a:r>
              <a:rPr dirty="0" err="1"/>
              <a:t>examens</a:t>
            </a:r>
            <a:r>
              <a:rPr dirty="0"/>
              <a:t> CAP et Bac Pro:</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-Les variations portent </a:t>
            </a:r>
            <a:r>
              <a:rPr dirty="0" err="1"/>
              <a:t>uniquement</a:t>
            </a:r>
            <a:r>
              <a:rPr dirty="0"/>
              <a:t> sur les documents supports, la durée </a:t>
            </a:r>
            <a:r>
              <a:rPr dirty="0" err="1"/>
              <a:t>ou</a:t>
            </a:r>
            <a:r>
              <a:rPr dirty="0"/>
              <a:t> la longueur des productions </a:t>
            </a:r>
            <a:r>
              <a:rPr dirty="0" err="1"/>
              <a:t>orales</a:t>
            </a:r>
            <a:r>
              <a:rPr dirty="0"/>
              <a:t> et </a:t>
            </a:r>
            <a:r>
              <a:rPr dirty="0" err="1"/>
              <a:t>écrites</a:t>
            </a:r>
            <a:r>
              <a:rPr dirty="0"/>
              <a:t> des </a:t>
            </a:r>
            <a:r>
              <a:rPr dirty="0" err="1"/>
              <a:t>candidats</a:t>
            </a:r>
            <a:r>
              <a:rPr dirty="0"/>
              <a:t> et sur les grilles </a:t>
            </a:r>
            <a:r>
              <a:rPr dirty="0" err="1"/>
              <a:t>nationales</a:t>
            </a:r>
            <a:r>
              <a:rPr dirty="0"/>
              <a:t> </a:t>
            </a:r>
            <a:r>
              <a:rPr dirty="0" err="1"/>
              <a:t>d’évaluation</a:t>
            </a:r>
            <a:r>
              <a:rPr dirty="0"/>
              <a:t> et de notation</a:t>
            </a:r>
          </a:p>
          <a:p>
            <a:pPr>
              <a:defRPr sz="2000">
                <a:latin typeface="Arial Rounded MT Bold"/>
                <a:ea typeface="Arial Rounded MT Bold"/>
                <a:cs typeface="Arial Rounded MT Bold"/>
                <a:sym typeface="Arial Rounded MT Bold"/>
              </a:defRPr>
            </a:pPr>
            <a:r>
              <a:rPr dirty="0"/>
              <a:t>-</a:t>
            </a:r>
            <a:r>
              <a:rPr dirty="0" err="1"/>
              <a:t>harmonisation</a:t>
            </a:r>
            <a:r>
              <a:rPr dirty="0"/>
              <a:t> des </a:t>
            </a:r>
            <a:r>
              <a:rPr dirty="0" err="1"/>
              <a:t>pratiques</a:t>
            </a:r>
            <a:r>
              <a:rPr dirty="0"/>
              <a:t> </a:t>
            </a:r>
            <a:r>
              <a:rPr dirty="0" err="1"/>
              <a:t>évaluatives</a:t>
            </a:r>
            <a:r>
              <a:rPr dirty="0"/>
              <a:t> des </a:t>
            </a:r>
            <a:r>
              <a:rPr dirty="0" err="1"/>
              <a:t>enseignants</a:t>
            </a:r>
            <a:endParaRPr dirty="0"/>
          </a:p>
        </p:txBody>
      </p:sp>
      <p:sp>
        <p:nvSpPr>
          <p:cNvPr id="492"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animEffect transition="in" filter="wipe(down)">
                                      <p:cBhvr>
                                        <p:cTn id="7" dur="500"/>
                                        <p:tgtEl>
                                          <p:spTgt spid="49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91">
                                            <p:txEl>
                                              <p:pRg st="1" end="1"/>
                                            </p:txEl>
                                          </p:spTgt>
                                        </p:tgtEl>
                                        <p:attrNameLst>
                                          <p:attrName>style.visibility</p:attrName>
                                        </p:attrNameLst>
                                      </p:cBhvr>
                                      <p:to>
                                        <p:strVal val="visible"/>
                                      </p:to>
                                    </p:set>
                                    <p:animEffect transition="in" filter="wipe(down)">
                                      <p:cBhvr>
                                        <p:cTn id="10" dur="500"/>
                                        <p:tgtEl>
                                          <p:spTgt spid="4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1">
                                            <p:txEl>
                                              <p:pRg st="3" end="3"/>
                                            </p:txEl>
                                          </p:spTgt>
                                        </p:tgtEl>
                                        <p:attrNameLst>
                                          <p:attrName>style.visibility</p:attrName>
                                        </p:attrNameLst>
                                      </p:cBhvr>
                                      <p:to>
                                        <p:strVal val="visible"/>
                                      </p:to>
                                    </p:set>
                                    <p:animEffect transition="in" filter="wipe(down)">
                                      <p:cBhvr>
                                        <p:cTn id="15" dur="500"/>
                                        <p:tgtEl>
                                          <p:spTgt spid="491">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91">
                                            <p:txEl>
                                              <p:pRg st="4" end="4"/>
                                            </p:txEl>
                                          </p:spTgt>
                                        </p:tgtEl>
                                        <p:attrNameLst>
                                          <p:attrName>style.visibility</p:attrName>
                                        </p:attrNameLst>
                                      </p:cBhvr>
                                      <p:to>
                                        <p:strVal val="visible"/>
                                      </p:to>
                                    </p:set>
                                    <p:animEffect transition="in" filter="wipe(down)">
                                      <p:cBhvr>
                                        <p:cTn id="18" dur="500"/>
                                        <p:tgtEl>
                                          <p:spTgt spid="491">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91">
                                            <p:txEl>
                                              <p:pRg st="5" end="5"/>
                                            </p:txEl>
                                          </p:spTgt>
                                        </p:tgtEl>
                                        <p:attrNameLst>
                                          <p:attrName>style.visibility</p:attrName>
                                        </p:attrNameLst>
                                      </p:cBhvr>
                                      <p:to>
                                        <p:strVal val="visible"/>
                                      </p:to>
                                    </p:set>
                                    <p:animEffect transition="in" filter="wipe(down)">
                                      <p:cBhvr>
                                        <p:cTn id="21" dur="500"/>
                                        <p:tgtEl>
                                          <p:spTgt spid="49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91">
                                            <p:txEl>
                                              <p:pRg st="7" end="7"/>
                                            </p:txEl>
                                          </p:spTgt>
                                        </p:tgtEl>
                                        <p:attrNameLst>
                                          <p:attrName>style.visibility</p:attrName>
                                        </p:attrNameLst>
                                      </p:cBhvr>
                                      <p:to>
                                        <p:strVal val="visible"/>
                                      </p:to>
                                    </p:set>
                                    <p:animEffect transition="in" filter="wipe(down)">
                                      <p:cBhvr>
                                        <p:cTn id="26" dur="500"/>
                                        <p:tgtEl>
                                          <p:spTgt spid="491">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91">
                                            <p:txEl>
                                              <p:pRg st="8" end="8"/>
                                            </p:txEl>
                                          </p:spTgt>
                                        </p:tgtEl>
                                        <p:attrNameLst>
                                          <p:attrName>style.visibility</p:attrName>
                                        </p:attrNameLst>
                                      </p:cBhvr>
                                      <p:to>
                                        <p:strVal val="visible"/>
                                      </p:to>
                                    </p:set>
                                    <p:animEffect transition="in" filter="wipe(down)">
                                      <p:cBhvr>
                                        <p:cTn id="31" dur="500"/>
                                        <p:tgtEl>
                                          <p:spTgt spid="491">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91">
                                            <p:txEl>
                                              <p:pRg st="9" end="9"/>
                                            </p:txEl>
                                          </p:spTgt>
                                        </p:tgtEl>
                                        <p:attrNameLst>
                                          <p:attrName>style.visibility</p:attrName>
                                        </p:attrNameLst>
                                      </p:cBhvr>
                                      <p:to>
                                        <p:strVal val="visible"/>
                                      </p:to>
                                    </p:set>
                                    <p:animEffect transition="in" filter="wipe(down)">
                                      <p:cBhvr>
                                        <p:cTn id="36" dur="500"/>
                                        <p:tgtEl>
                                          <p:spTgt spid="4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6. Progressivité, programmation"/>
          <p:cNvSpPr txBox="1">
            <a:spLocks noGrp="1"/>
          </p:cNvSpPr>
          <p:nvPr>
            <p:ph type="ctrTitle"/>
          </p:nvPr>
        </p:nvSpPr>
        <p:spPr>
          <a:xfrm>
            <a:off x="1154954" y="793718"/>
            <a:ext cx="8825660" cy="523241"/>
          </a:xfrm>
          <a:prstGeom prst="rect">
            <a:avLst/>
          </a:prstGeom>
        </p:spPr>
        <p:txBody>
          <a:bodyPr/>
          <a:lstStyle>
            <a:lvl1pPr defTabSz="237743">
              <a:defRPr sz="2807" b="1"/>
            </a:lvl1pPr>
          </a:lstStyle>
          <a:p>
            <a:r>
              <a:t>6. Progressivité, programmation</a:t>
            </a:r>
          </a:p>
        </p:txBody>
      </p:sp>
      <p:sp>
        <p:nvSpPr>
          <p:cNvPr id="49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a:p>
        </p:txBody>
      </p:sp>
      <p:pic>
        <p:nvPicPr>
          <p:cNvPr id="496" name="Capture d’écran 2019-05-06 à 20.54.26.png" descr="Capture d’écran 2019-05-06 à 20.54.26.png"/>
          <p:cNvPicPr>
            <a:picLocks noChangeAspect="1"/>
          </p:cNvPicPr>
          <p:nvPr/>
        </p:nvPicPr>
        <p:blipFill>
          <a:blip r:embed="rId2" cstate="print">
            <a:extLst/>
          </a:blip>
          <a:stretch>
            <a:fillRect/>
          </a:stretch>
        </p:blipFill>
        <p:spPr>
          <a:xfrm>
            <a:off x="1665636" y="1316959"/>
            <a:ext cx="7804295" cy="48678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wipe(down)">
                                      <p:cBhvr>
                                        <p:cTn id="7"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re 1"/>
          <p:cNvSpPr txBox="1">
            <a:spLocks noGrp="1"/>
          </p:cNvSpPr>
          <p:nvPr>
            <p:ph type="title"/>
          </p:nvPr>
        </p:nvSpPr>
        <p:spPr>
          <a:xfrm>
            <a:off x="738129" y="804230"/>
            <a:ext cx="4091682" cy="4819351"/>
          </a:xfrm>
          <a:prstGeom prst="rect">
            <a:avLst/>
          </a:prstGeom>
        </p:spPr>
        <p:txBody>
          <a:bodyPr/>
          <a:lstStyle/>
          <a:p>
            <a:pPr algn="ctr">
              <a:lnSpc>
                <a:spcPct val="90000"/>
              </a:lnSpc>
              <a:defRPr sz="4000">
                <a:solidFill>
                  <a:srgbClr val="FFFFFF"/>
                </a:solidFill>
                <a:latin typeface="Arial Rounded MT Bold"/>
                <a:ea typeface="Arial Rounded MT Bold"/>
                <a:cs typeface="Arial Rounded MT Bold"/>
                <a:sym typeface="Arial Rounded MT Bold"/>
              </a:defRPr>
            </a:pPr>
            <a:r>
              <a:t>Déroulé de la formation:</a:t>
            </a:r>
          </a:p>
          <a:p>
            <a:pPr algn="ctr">
              <a:lnSpc>
                <a:spcPct val="90000"/>
              </a:lnSpc>
              <a:defRPr sz="4000">
                <a:solidFill>
                  <a:srgbClr val="FFFFFF"/>
                </a:solidFill>
                <a:latin typeface="Arial Rounded MT Bold"/>
                <a:ea typeface="Arial Rounded MT Bold"/>
                <a:cs typeface="Arial Rounded MT Bold"/>
                <a:sym typeface="Arial Rounded MT Bold"/>
              </a:defRPr>
            </a:pPr>
            <a:r>
              <a:rPr sz="2800"/>
              <a:t>09:15</a:t>
            </a:r>
            <a:br>
              <a:rPr sz="2800"/>
            </a:br>
            <a:r>
              <a:rPr sz="2000"/>
              <a:t>10:15-10:30: pause</a:t>
            </a:r>
            <a:br>
              <a:rPr sz="2000"/>
            </a:br>
            <a:r>
              <a:rPr sz="2800"/>
              <a:t>11:45: déjeuner </a:t>
            </a:r>
            <a:br>
              <a:rPr sz="2800"/>
            </a:br>
            <a:br>
              <a:rPr sz="2800"/>
            </a:br>
            <a:r>
              <a:rPr sz="2800"/>
              <a:t>13:15</a:t>
            </a:r>
            <a:br>
              <a:rPr sz="2800"/>
            </a:br>
            <a:r>
              <a:rPr sz="2000"/>
              <a:t>15:15-15:30: pause</a:t>
            </a:r>
            <a:br>
              <a:rPr sz="2000"/>
            </a:br>
            <a:r>
              <a:rPr sz="2800"/>
              <a:t>16:30 ou 16:00 </a:t>
            </a:r>
            <a:r>
              <a:rPr sz="2000"/>
              <a:t>si pas de pause à 15:15</a:t>
            </a:r>
          </a:p>
        </p:txBody>
      </p:sp>
      <p:pic>
        <p:nvPicPr>
          <p:cNvPr id="324" name="Espace réservé d’image 31" descr="Espace réservé d’image 31"/>
          <p:cNvPicPr>
            <a:picLocks noGrp="1" noChangeAspect="1"/>
          </p:cNvPicPr>
          <p:nvPr>
            <p:ph type="pic" idx="17"/>
          </p:nvPr>
        </p:nvPicPr>
        <p:blipFill>
          <a:blip r:embed="rId2" cstate="print">
            <a:extLst/>
          </a:blip>
          <a:stretch>
            <a:fillRect/>
          </a:stretch>
        </p:blipFill>
        <p:spPr>
          <a:xfrm>
            <a:off x="4966913" y="679571"/>
            <a:ext cx="442594" cy="442594"/>
          </a:xfrm>
          <a:prstGeom prst="rect">
            <a:avLst/>
          </a:prstGeom>
        </p:spPr>
      </p:pic>
      <p:sp>
        <p:nvSpPr>
          <p:cNvPr id="325" name="Espace réservé au texte 2"/>
          <p:cNvSpPr txBox="1">
            <a:spLocks noGrp="1"/>
          </p:cNvSpPr>
          <p:nvPr>
            <p:ph type="body" sz="quarter" idx="1"/>
          </p:nvPr>
        </p:nvSpPr>
        <p:spPr>
          <a:xfrm>
            <a:off x="5649522" y="544013"/>
            <a:ext cx="6383722" cy="842069"/>
          </a:xfrm>
          <a:prstGeom prst="rect">
            <a:avLst/>
          </a:prstGeom>
        </p:spPr>
        <p:txBody>
          <a:bodyPr/>
          <a:lstStyle>
            <a:lvl1pPr>
              <a:defRPr sz="1900"/>
            </a:lvl1pPr>
          </a:lstStyle>
          <a:p>
            <a:r>
              <a:rPr dirty="0"/>
              <a:t>1. Les </a:t>
            </a:r>
            <a:r>
              <a:rPr dirty="0" err="1"/>
              <a:t>grandes</a:t>
            </a:r>
            <a:r>
              <a:rPr dirty="0"/>
              <a:t> </a:t>
            </a:r>
            <a:r>
              <a:rPr dirty="0" err="1"/>
              <a:t>lignes</a:t>
            </a:r>
            <a:r>
              <a:rPr dirty="0"/>
              <a:t> de la </a:t>
            </a:r>
            <a:r>
              <a:rPr dirty="0" err="1"/>
              <a:t>réforme</a:t>
            </a:r>
            <a:r>
              <a:rPr dirty="0"/>
              <a:t> de la Transformation de la </a:t>
            </a:r>
            <a:r>
              <a:rPr dirty="0" err="1"/>
              <a:t>voie</a:t>
            </a:r>
            <a:r>
              <a:rPr dirty="0"/>
              <a:t> </a:t>
            </a:r>
            <a:r>
              <a:rPr dirty="0" err="1"/>
              <a:t>professionnelle</a:t>
            </a:r>
            <a:r>
              <a:rPr dirty="0"/>
              <a:t> (TVP)</a:t>
            </a:r>
          </a:p>
        </p:txBody>
      </p:sp>
      <p:pic>
        <p:nvPicPr>
          <p:cNvPr id="326" name="Espace réservé à l’image 33" descr="Espace réservé à l’image 33"/>
          <p:cNvPicPr>
            <a:picLocks noGrp="1" noChangeAspect="1"/>
          </p:cNvPicPr>
          <p:nvPr>
            <p:ph type="pic" idx="18"/>
          </p:nvPr>
        </p:nvPicPr>
        <p:blipFill>
          <a:blip r:embed="rId3" cstate="print">
            <a:extLst/>
          </a:blip>
          <a:stretch>
            <a:fillRect/>
          </a:stretch>
        </p:blipFill>
        <p:spPr>
          <a:xfrm>
            <a:off x="4966911" y="1697488"/>
            <a:ext cx="442594" cy="442594"/>
          </a:xfrm>
          <a:prstGeom prst="rect">
            <a:avLst/>
          </a:prstGeom>
        </p:spPr>
      </p:pic>
      <p:sp>
        <p:nvSpPr>
          <p:cNvPr id="327" name="Espace réservé au texte 3"/>
          <p:cNvSpPr>
            <a:spLocks noGrp="1"/>
          </p:cNvSpPr>
          <p:nvPr>
            <p:ph type="body" idx="13"/>
          </p:nvPr>
        </p:nvSpPr>
        <p:spPr>
          <a:xfrm>
            <a:off x="5639117" y="1593933"/>
            <a:ext cx="6414954" cy="6497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defTabSz="315468">
              <a:lnSpc>
                <a:spcPct val="80000"/>
              </a:lnSpc>
              <a:spcBef>
                <a:spcPts val="600"/>
              </a:spcBef>
              <a:buClrTx/>
              <a:buSzTx/>
              <a:buNone/>
              <a:defRPr sz="345">
                <a:solidFill>
                  <a:srgbClr val="000000"/>
                </a:solidFill>
              </a:defRPr>
            </a:pPr>
            <a:endParaRPr dirty="0"/>
          </a:p>
          <a:p>
            <a:pPr marL="0" indent="0" defTabSz="315468">
              <a:lnSpc>
                <a:spcPct val="80000"/>
              </a:lnSpc>
              <a:spcBef>
                <a:spcPts val="600"/>
              </a:spcBef>
              <a:buClrTx/>
              <a:buSzTx/>
              <a:buNone/>
              <a:defRPr sz="1725">
                <a:solidFill>
                  <a:srgbClr val="000000"/>
                </a:solidFill>
              </a:defRPr>
            </a:pPr>
            <a:r>
              <a:rPr dirty="0"/>
              <a:t>2. Le nouveau </a:t>
            </a:r>
            <a:r>
              <a:rPr dirty="0" err="1"/>
              <a:t>référentiel</a:t>
            </a:r>
            <a:r>
              <a:rPr dirty="0"/>
              <a:t> de LV au CAP et au BAC PRO</a:t>
            </a:r>
            <a:endParaRPr sz="345" dirty="0"/>
          </a:p>
        </p:txBody>
      </p:sp>
      <p:pic>
        <p:nvPicPr>
          <p:cNvPr id="328" name="Espace réservé à l’image 35" descr="Espace réservé à l’image 35"/>
          <p:cNvPicPr>
            <a:picLocks noGrp="1" noChangeAspect="1"/>
          </p:cNvPicPr>
          <p:nvPr>
            <p:ph type="pic" idx="19"/>
          </p:nvPr>
        </p:nvPicPr>
        <p:blipFill>
          <a:blip r:embed="rId4" cstate="print">
            <a:extLst/>
          </a:blip>
          <a:stretch>
            <a:fillRect/>
          </a:stretch>
        </p:blipFill>
        <p:spPr>
          <a:xfrm>
            <a:off x="4966911" y="2500837"/>
            <a:ext cx="442594" cy="442594"/>
          </a:xfrm>
          <a:prstGeom prst="rect">
            <a:avLst/>
          </a:prstGeom>
        </p:spPr>
      </p:pic>
      <p:sp>
        <p:nvSpPr>
          <p:cNvPr id="329" name="Espace réservé au texte 4"/>
          <p:cNvSpPr>
            <a:spLocks noGrp="1"/>
          </p:cNvSpPr>
          <p:nvPr>
            <p:ph type="body" idx="14"/>
          </p:nvPr>
        </p:nvSpPr>
        <p:spPr>
          <a:xfrm>
            <a:off x="5639117" y="2397281"/>
            <a:ext cx="6414954" cy="6497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ClrTx/>
              <a:buSzTx/>
              <a:buNone/>
              <a:defRPr sz="2100">
                <a:solidFill>
                  <a:srgbClr val="000000"/>
                </a:solidFill>
              </a:defRPr>
            </a:pPr>
            <a:r>
              <a:t>3. Les mots clé du référentiel: </a:t>
            </a:r>
            <a:r>
              <a:rPr b="1"/>
              <a:t>Atelier 1</a:t>
            </a:r>
          </a:p>
        </p:txBody>
      </p:sp>
      <p:pic>
        <p:nvPicPr>
          <p:cNvPr id="330" name="Espace réservé à l’image 37" descr="Espace réservé à l’image 37"/>
          <p:cNvPicPr>
            <a:picLocks noGrp="1" noChangeAspect="1"/>
          </p:cNvPicPr>
          <p:nvPr>
            <p:ph type="pic" idx="20"/>
          </p:nvPr>
        </p:nvPicPr>
        <p:blipFill>
          <a:blip r:embed="rId5" cstate="print">
            <a:extLst/>
          </a:blip>
          <a:stretch>
            <a:fillRect/>
          </a:stretch>
        </p:blipFill>
        <p:spPr>
          <a:xfrm>
            <a:off x="5024277" y="3324026"/>
            <a:ext cx="442594" cy="442594"/>
          </a:xfrm>
          <a:prstGeom prst="rect">
            <a:avLst/>
          </a:prstGeom>
        </p:spPr>
      </p:pic>
      <p:sp>
        <p:nvSpPr>
          <p:cNvPr id="331" name="Espace réservé du texte 5"/>
          <p:cNvSpPr>
            <a:spLocks noGrp="1"/>
          </p:cNvSpPr>
          <p:nvPr>
            <p:ph type="body" idx="15"/>
          </p:nvPr>
        </p:nvSpPr>
        <p:spPr>
          <a:xfrm>
            <a:off x="5639117" y="3200630"/>
            <a:ext cx="6414954" cy="6497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ClrTx/>
              <a:buSzTx/>
              <a:buNone/>
              <a:defRPr sz="2100">
                <a:solidFill>
                  <a:srgbClr val="000000"/>
                </a:solidFill>
              </a:defRPr>
            </a:pPr>
            <a:r>
              <a:rPr dirty="0"/>
              <a:t>4. La place du </a:t>
            </a:r>
            <a:r>
              <a:rPr dirty="0" err="1"/>
              <a:t>numérique</a:t>
            </a:r>
            <a:r>
              <a:rPr dirty="0"/>
              <a:t>: </a:t>
            </a:r>
            <a:r>
              <a:rPr b="1" dirty="0"/>
              <a:t>Atelier 2</a:t>
            </a:r>
          </a:p>
        </p:txBody>
      </p:sp>
      <p:pic>
        <p:nvPicPr>
          <p:cNvPr id="332" name="Espace réservé à l’image 39" descr="Espace réservé à l’image 39"/>
          <p:cNvPicPr>
            <a:picLocks noGrp="1" noChangeAspect="1"/>
          </p:cNvPicPr>
          <p:nvPr>
            <p:ph type="pic" idx="21"/>
          </p:nvPr>
        </p:nvPicPr>
        <p:blipFill>
          <a:blip r:embed="rId6" cstate="print">
            <a:extLst/>
          </a:blip>
          <a:stretch>
            <a:fillRect/>
          </a:stretch>
        </p:blipFill>
        <p:spPr>
          <a:xfrm>
            <a:off x="5024275" y="4067986"/>
            <a:ext cx="442594" cy="442594"/>
          </a:xfrm>
          <a:prstGeom prst="rect">
            <a:avLst/>
          </a:prstGeom>
        </p:spPr>
      </p:pic>
      <p:sp>
        <p:nvSpPr>
          <p:cNvPr id="333" name="Espace réservé au texte 8"/>
          <p:cNvSpPr>
            <a:spLocks noGrp="1"/>
          </p:cNvSpPr>
          <p:nvPr>
            <p:ph type="body" idx="16"/>
          </p:nvPr>
        </p:nvSpPr>
        <p:spPr>
          <a:xfrm>
            <a:off x="5628698" y="3964430"/>
            <a:ext cx="6414954" cy="6497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buClrTx/>
              <a:buSzTx/>
              <a:buNone/>
              <a:defRPr sz="2100">
                <a:solidFill>
                  <a:srgbClr val="000000"/>
                </a:solidFill>
              </a:defRPr>
            </a:pPr>
            <a:r>
              <a:rPr dirty="0"/>
              <a:t>5. Le retour des </a:t>
            </a:r>
            <a:r>
              <a:rPr dirty="0" err="1"/>
              <a:t>compétences</a:t>
            </a:r>
            <a:r>
              <a:rPr dirty="0"/>
              <a:t> </a:t>
            </a:r>
            <a:r>
              <a:rPr dirty="0" err="1"/>
              <a:t>oubliées</a:t>
            </a:r>
            <a:r>
              <a:rPr dirty="0"/>
              <a:t> : </a:t>
            </a:r>
            <a:r>
              <a:rPr b="1" dirty="0"/>
              <a:t>Atelier 3</a:t>
            </a:r>
          </a:p>
        </p:txBody>
      </p:sp>
      <p:sp>
        <p:nvSpPr>
          <p:cNvPr id="334" name="Espace réservé du numéro de diapositive 6"/>
          <p:cNvSpPr txBox="1">
            <a:spLocks noGrp="1"/>
          </p:cNvSpPr>
          <p:nvPr>
            <p:ph type="sldNum" sz="quarter" idx="2"/>
          </p:nvPr>
        </p:nvSpPr>
        <p:spPr>
          <a:xfrm>
            <a:off x="10630105" y="-4402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a:t>
            </a:fld>
            <a:endParaRPr/>
          </a:p>
        </p:txBody>
      </p:sp>
      <p:grpSp>
        <p:nvGrpSpPr>
          <p:cNvPr id="337" name="Espace réservé au texte 8"/>
          <p:cNvGrpSpPr/>
          <p:nvPr/>
        </p:nvGrpSpPr>
        <p:grpSpPr>
          <a:xfrm>
            <a:off x="5603969" y="4706205"/>
            <a:ext cx="6474829" cy="720001"/>
            <a:chOff x="0" y="15920"/>
            <a:chExt cx="6474828" cy="719999"/>
          </a:xfrm>
        </p:grpSpPr>
        <p:sp>
          <p:nvSpPr>
            <p:cNvPr id="335" name="Rectangle aux angles arrondis"/>
            <p:cNvSpPr/>
            <p:nvPr/>
          </p:nvSpPr>
          <p:spPr>
            <a:xfrm>
              <a:off x="0" y="15920"/>
              <a:ext cx="6474829" cy="720000"/>
            </a:xfrm>
            <a:prstGeom prst="roundRect">
              <a:avLst>
                <a:gd name="adj" fmla="val 16667"/>
              </a:avLst>
            </a:prstGeom>
            <a:solidFill>
              <a:srgbClr val="F2F2F2"/>
            </a:solidFill>
            <a:ln w="31750" cap="flat">
              <a:solidFill>
                <a:srgbClr val="F9CAA7"/>
              </a:solidFill>
              <a:prstDash val="solid"/>
              <a:round/>
            </a:ln>
            <a:effectLst/>
          </p:spPr>
          <p:txBody>
            <a:bodyPr wrap="square" lIns="45719" tIns="45719" rIns="45719" bIns="45719" numCol="1" anchor="ctr">
              <a:noAutofit/>
            </a:bodyPr>
            <a:lstStyle/>
            <a:p>
              <a:pPr>
                <a:spcBef>
                  <a:spcPts val="1000"/>
                </a:spcBef>
                <a:defRPr sz="2100"/>
              </a:pPr>
              <a:endParaRPr/>
            </a:p>
          </p:txBody>
        </p:sp>
        <p:sp>
          <p:nvSpPr>
            <p:cNvPr id="336" name="6. Les nouvelles modalités de certification"/>
            <p:cNvSpPr txBox="1"/>
            <p:nvPr/>
          </p:nvSpPr>
          <p:spPr>
            <a:xfrm>
              <a:off x="35148" y="165100"/>
              <a:ext cx="6404532" cy="421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spcBef>
                  <a:spcPts val="1000"/>
                </a:spcBef>
                <a:defRPr sz="2100"/>
              </a:lvl1pPr>
            </a:lstStyle>
            <a:p>
              <a:r>
                <a:t>6. Les nouvelles modalités de certification</a:t>
              </a:r>
            </a:p>
          </p:txBody>
        </p:sp>
      </p:grpSp>
      <p:pic>
        <p:nvPicPr>
          <p:cNvPr id="338" name="Image 9" descr="Image 9"/>
          <p:cNvPicPr>
            <a:picLocks noChangeAspect="1"/>
          </p:cNvPicPr>
          <p:nvPr/>
        </p:nvPicPr>
        <p:blipFill>
          <a:blip r:embed="rId7" cstate="print">
            <a:extLst/>
          </a:blip>
          <a:stretch>
            <a:fillRect/>
          </a:stretch>
        </p:blipFill>
        <p:spPr>
          <a:xfrm>
            <a:off x="4869680" y="5665050"/>
            <a:ext cx="637060" cy="637060"/>
          </a:xfrm>
          <a:prstGeom prst="rect">
            <a:avLst/>
          </a:prstGeom>
          <a:ln w="12700">
            <a:miter lim="400000"/>
          </a:ln>
        </p:spPr>
      </p:pic>
      <p:sp>
        <p:nvSpPr>
          <p:cNvPr id="339" name="Espace réservé au texte 4"/>
          <p:cNvSpPr txBox="1"/>
          <p:nvPr/>
        </p:nvSpPr>
        <p:spPr>
          <a:xfrm>
            <a:off x="5633906" y="5658727"/>
            <a:ext cx="6414954" cy="649705"/>
          </a:xfrm>
          <a:prstGeom prst="rect">
            <a:avLst/>
          </a:prstGeom>
          <a:solidFill>
            <a:srgbClr val="F2F2F2"/>
          </a:solidFill>
          <a:ln w="31750">
            <a:solidFill>
              <a:schemeClr val="accent3"/>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10000"/>
          </a:bodyPr>
          <a:lstStyle/>
          <a:p>
            <a:pPr defTabSz="182880">
              <a:spcBef>
                <a:spcPts val="400"/>
              </a:spcBef>
              <a:defRPr sz="1960"/>
            </a:pPr>
            <a:r>
              <a:rPr dirty="0"/>
              <a:t>7 La </a:t>
            </a:r>
            <a:r>
              <a:rPr dirty="0" err="1"/>
              <a:t>médiation</a:t>
            </a:r>
            <a:r>
              <a:rPr dirty="0"/>
              <a:t> (CECRL 2017) + </a:t>
            </a:r>
            <a:r>
              <a:rPr b="1" dirty="0"/>
              <a:t>Atelier 4</a:t>
            </a:r>
          </a:p>
          <a:p>
            <a:pPr defTabSz="182880">
              <a:spcBef>
                <a:spcPts val="400"/>
              </a:spcBef>
              <a:defRPr sz="1960"/>
            </a:pPr>
            <a:r>
              <a:rPr dirty="0" err="1"/>
              <a:t>Tâche</a:t>
            </a:r>
            <a:r>
              <a:rPr dirty="0"/>
              <a:t> finale</a:t>
            </a:r>
          </a:p>
        </p:txBody>
      </p:sp>
      <p:pic>
        <p:nvPicPr>
          <p:cNvPr id="340" name="Image 11" descr="Image 11"/>
          <p:cNvPicPr>
            <a:picLocks noChangeAspect="1"/>
          </p:cNvPicPr>
          <p:nvPr/>
        </p:nvPicPr>
        <p:blipFill>
          <a:blip r:embed="rId8" cstate="print">
            <a:extLst/>
          </a:blip>
          <a:srcRect l="4056" t="20875" r="6794" b="24751"/>
          <a:stretch>
            <a:fillRect/>
          </a:stretch>
        </p:blipFill>
        <p:spPr>
          <a:xfrm>
            <a:off x="4825465" y="4950565"/>
            <a:ext cx="725659" cy="442594"/>
          </a:xfrm>
          <a:prstGeom prst="rect">
            <a:avLst/>
          </a:prstGeom>
          <a:ln w="12700">
            <a:miter lim="400000"/>
          </a:ln>
        </p:spPr>
      </p:pic>
      <p:pic>
        <p:nvPicPr>
          <p:cNvPr id="341" name="Picture 4" descr="Picture 4"/>
          <p:cNvPicPr>
            <a:picLocks noChangeAspect="1"/>
          </p:cNvPicPr>
          <p:nvPr/>
        </p:nvPicPr>
        <p:blipFill>
          <a:blip r:embed="rId9" cstate="print">
            <a:extLst/>
          </a:blip>
          <a:stretch>
            <a:fillRect/>
          </a:stretch>
        </p:blipFill>
        <p:spPr>
          <a:xfrm>
            <a:off x="11435914" y="2423468"/>
            <a:ext cx="597330" cy="597330"/>
          </a:xfrm>
          <a:prstGeom prst="rect">
            <a:avLst/>
          </a:prstGeom>
          <a:ln w="12700">
            <a:miter lim="400000"/>
          </a:ln>
        </p:spPr>
      </p:pic>
      <p:pic>
        <p:nvPicPr>
          <p:cNvPr id="342" name="Picture 4" descr="Picture 4"/>
          <p:cNvPicPr>
            <a:picLocks noChangeAspect="1"/>
          </p:cNvPicPr>
          <p:nvPr/>
        </p:nvPicPr>
        <p:blipFill>
          <a:blip r:embed="rId9" cstate="print">
            <a:extLst/>
          </a:blip>
          <a:stretch>
            <a:fillRect/>
          </a:stretch>
        </p:blipFill>
        <p:spPr>
          <a:xfrm>
            <a:off x="11435914" y="3232985"/>
            <a:ext cx="541209" cy="541209"/>
          </a:xfrm>
          <a:prstGeom prst="rect">
            <a:avLst/>
          </a:prstGeom>
          <a:ln w="12700">
            <a:miter lim="400000"/>
          </a:ln>
        </p:spPr>
      </p:pic>
      <p:pic>
        <p:nvPicPr>
          <p:cNvPr id="343" name="Picture 4" descr="Picture 4"/>
          <p:cNvPicPr>
            <a:picLocks noChangeAspect="1"/>
          </p:cNvPicPr>
          <p:nvPr/>
        </p:nvPicPr>
        <p:blipFill>
          <a:blip r:embed="rId9" cstate="print">
            <a:extLst/>
          </a:blip>
          <a:stretch>
            <a:fillRect/>
          </a:stretch>
        </p:blipFill>
        <p:spPr>
          <a:xfrm>
            <a:off x="11458209" y="4470693"/>
            <a:ext cx="552740" cy="552740"/>
          </a:xfrm>
          <a:prstGeom prst="rect">
            <a:avLst/>
          </a:prstGeom>
          <a:ln w="12700">
            <a:miter lim="400000"/>
          </a:ln>
        </p:spPr>
      </p:pic>
      <p:pic>
        <p:nvPicPr>
          <p:cNvPr id="344" name="Picture 4" descr="Picture 4"/>
          <p:cNvPicPr>
            <a:picLocks noChangeAspect="1"/>
          </p:cNvPicPr>
          <p:nvPr/>
        </p:nvPicPr>
        <p:blipFill>
          <a:blip r:embed="rId9" cstate="print">
            <a:extLst/>
          </a:blip>
          <a:stretch>
            <a:fillRect/>
          </a:stretch>
        </p:blipFill>
        <p:spPr>
          <a:xfrm>
            <a:off x="11396184" y="5655498"/>
            <a:ext cx="637060" cy="63706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Effect transition="in" filter="wipe(down)">
                                      <p:cBhvr>
                                        <p:cTn id="7" dur="500"/>
                                        <p:tgtEl>
                                          <p:spTgt spid="3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Effect transition="in" filter="wipe(down)">
                                      <p:cBhvr>
                                        <p:cTn id="12" dur="500"/>
                                        <p:tgtEl>
                                          <p:spTgt spid="3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
                                            <p:bg/>
                                          </p:spTgt>
                                        </p:tgtEl>
                                        <p:attrNameLst>
                                          <p:attrName>style.visibility</p:attrName>
                                        </p:attrNameLst>
                                      </p:cBhvr>
                                      <p:to>
                                        <p:strVal val="visible"/>
                                      </p:to>
                                    </p:set>
                                    <p:animEffect transition="in" filter="wipe(down)">
                                      <p:cBhvr>
                                        <p:cTn id="17" dur="500"/>
                                        <p:tgtEl>
                                          <p:spTgt spid="32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
                                            <p:txEl>
                                              <p:pRg st="1" end="1"/>
                                            </p:txEl>
                                          </p:spTgt>
                                        </p:tgtEl>
                                        <p:attrNameLst>
                                          <p:attrName>style.visibility</p:attrName>
                                        </p:attrNameLst>
                                      </p:cBhvr>
                                      <p:to>
                                        <p:strVal val="visible"/>
                                      </p:to>
                                    </p:set>
                                    <p:animEffect transition="in" filter="wipe(down)">
                                      <p:cBhvr>
                                        <p:cTn id="22" dur="500"/>
                                        <p:tgtEl>
                                          <p:spTgt spid="3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9">
                                            <p:bg/>
                                          </p:spTgt>
                                        </p:tgtEl>
                                        <p:attrNameLst>
                                          <p:attrName>style.visibility</p:attrName>
                                        </p:attrNameLst>
                                      </p:cBhvr>
                                      <p:to>
                                        <p:strVal val="visible"/>
                                      </p:to>
                                    </p:set>
                                    <p:animEffect transition="in" filter="wipe(down)">
                                      <p:cBhvr>
                                        <p:cTn id="27" dur="500"/>
                                        <p:tgtEl>
                                          <p:spTgt spid="329">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9">
                                            <p:txEl>
                                              <p:pRg st="0" end="0"/>
                                            </p:txEl>
                                          </p:spTgt>
                                        </p:tgtEl>
                                        <p:attrNameLst>
                                          <p:attrName>style.visibility</p:attrName>
                                        </p:attrNameLst>
                                      </p:cBhvr>
                                      <p:to>
                                        <p:strVal val="visible"/>
                                      </p:to>
                                    </p:set>
                                    <p:animEffect transition="in" filter="wipe(down)">
                                      <p:cBhvr>
                                        <p:cTn id="32" dur="500"/>
                                        <p:tgtEl>
                                          <p:spTgt spid="3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1">
                                            <p:bg/>
                                          </p:spTgt>
                                        </p:tgtEl>
                                        <p:attrNameLst>
                                          <p:attrName>style.visibility</p:attrName>
                                        </p:attrNameLst>
                                      </p:cBhvr>
                                      <p:to>
                                        <p:strVal val="visible"/>
                                      </p:to>
                                    </p:set>
                                    <p:animEffect transition="in" filter="wipe(down)">
                                      <p:cBhvr>
                                        <p:cTn id="37" dur="500"/>
                                        <p:tgtEl>
                                          <p:spTgt spid="331">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1">
                                            <p:txEl>
                                              <p:pRg st="0" end="0"/>
                                            </p:txEl>
                                          </p:spTgt>
                                        </p:tgtEl>
                                        <p:attrNameLst>
                                          <p:attrName>style.visibility</p:attrName>
                                        </p:attrNameLst>
                                      </p:cBhvr>
                                      <p:to>
                                        <p:strVal val="visible"/>
                                      </p:to>
                                    </p:set>
                                    <p:animEffect transition="in" filter="wipe(down)">
                                      <p:cBhvr>
                                        <p:cTn id="42" dur="500"/>
                                        <p:tgtEl>
                                          <p:spTgt spid="3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3">
                                            <p:bg/>
                                          </p:spTgt>
                                        </p:tgtEl>
                                        <p:attrNameLst>
                                          <p:attrName>style.visibility</p:attrName>
                                        </p:attrNameLst>
                                      </p:cBhvr>
                                      <p:to>
                                        <p:strVal val="visible"/>
                                      </p:to>
                                    </p:set>
                                    <p:animEffect transition="in" filter="wipe(down)">
                                      <p:cBhvr>
                                        <p:cTn id="47" dur="500"/>
                                        <p:tgtEl>
                                          <p:spTgt spid="333">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3">
                                            <p:txEl>
                                              <p:pRg st="0" end="0"/>
                                            </p:txEl>
                                          </p:spTgt>
                                        </p:tgtEl>
                                        <p:attrNameLst>
                                          <p:attrName>style.visibility</p:attrName>
                                        </p:attrNameLst>
                                      </p:cBhvr>
                                      <p:to>
                                        <p:strVal val="visible"/>
                                      </p:to>
                                    </p:set>
                                    <p:animEffect transition="in" filter="wipe(down)">
                                      <p:cBhvr>
                                        <p:cTn id="52" dur="500"/>
                                        <p:tgtEl>
                                          <p:spTgt spid="3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wipe(down)">
                                      <p:cBhvr>
                                        <p:cTn id="57" dur="500"/>
                                        <p:tgtEl>
                                          <p:spTgt spid="3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9"/>
                                        </p:tgtEl>
                                        <p:attrNameLst>
                                          <p:attrName>style.visibility</p:attrName>
                                        </p:attrNameLst>
                                      </p:cBhvr>
                                      <p:to>
                                        <p:strVal val="visible"/>
                                      </p:to>
                                    </p:set>
                                    <p:animEffect transition="in" filter="wipe(down)">
                                      <p:cBhvr>
                                        <p:cTn id="62"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build="p" animBg="1"/>
      <p:bldP spid="327" grpId="0" build="p" animBg="1"/>
      <p:bldP spid="329" grpId="0" build="p" animBg="1"/>
      <p:bldP spid="331" grpId="0" build="p" animBg="1"/>
      <p:bldP spid="333" grpId="0" build="p" animBg="1"/>
      <p:bldP spid="3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obligatoires:</a:t>
            </a:r>
            <a:r>
              <a:t> </a:t>
            </a:r>
            <a:r>
              <a:rPr u="sng">
                <a:solidFill>
                  <a:srgbClr val="F5AF7C"/>
                </a:solidFill>
              </a:rPr>
              <a:t>sous épreuves 1</a:t>
            </a:r>
          </a:p>
        </p:txBody>
      </p:sp>
      <p:sp>
        <p:nvSpPr>
          <p:cNvPr id="499" name="Espace réservé du contenu 2"/>
          <p:cNvSpPr txBox="1">
            <a:spLocks noGrp="1"/>
          </p:cNvSpPr>
          <p:nvPr>
            <p:ph type="subTitle" idx="1"/>
          </p:nvPr>
        </p:nvSpPr>
        <p:spPr>
          <a:xfrm>
            <a:off x="606056" y="1324935"/>
            <a:ext cx="11005850" cy="4930944"/>
          </a:xfrm>
          <a:prstGeom prst="rect">
            <a:avLst/>
          </a:prstGeom>
        </p:spPr>
        <p:txBody>
          <a:bodyPr/>
          <a:lstStyle/>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u="sng">
                <a:latin typeface="Arial Rounded MT Bold"/>
                <a:ea typeface="Arial Rounded MT Bold"/>
                <a:cs typeface="Arial Rounded MT Bold"/>
                <a:sym typeface="Arial Rounded MT Bold"/>
              </a:defRPr>
            </a:pPr>
            <a:r>
              <a:rPr dirty="0" err="1"/>
              <a:t>Epreuve</a:t>
            </a:r>
            <a:r>
              <a:rPr dirty="0"/>
              <a:t> </a:t>
            </a:r>
            <a:r>
              <a:rPr dirty="0" err="1"/>
              <a:t>écrite</a:t>
            </a:r>
            <a:r>
              <a:rPr dirty="0"/>
              <a:t> commune: 1h (CO : 30 </a:t>
            </a:r>
            <a:r>
              <a:rPr dirty="0" err="1"/>
              <a:t>mn</a:t>
            </a:r>
            <a:r>
              <a:rPr dirty="0"/>
              <a:t> / </a:t>
            </a:r>
            <a:r>
              <a:rPr dirty="0" err="1"/>
              <a:t>pE</a:t>
            </a:r>
            <a:r>
              <a:rPr dirty="0"/>
              <a:t>: 30mn)</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u="sng">
                <a:latin typeface="Arial Rounded MT Bold"/>
                <a:ea typeface="Arial Rounded MT Bold"/>
                <a:cs typeface="Arial Rounded MT Bold"/>
                <a:sym typeface="Arial Rounded MT Bold"/>
              </a:defRPr>
            </a:pPr>
            <a:r>
              <a:rPr dirty="0" err="1"/>
              <a:t>Compétences</a:t>
            </a:r>
            <a:r>
              <a:rPr dirty="0"/>
              <a:t> </a:t>
            </a:r>
            <a:r>
              <a:rPr dirty="0" err="1"/>
              <a:t>évaluées</a:t>
            </a:r>
            <a:r>
              <a:rPr dirty="0"/>
              <a:t>: </a:t>
            </a:r>
            <a:r>
              <a:rPr dirty="0" err="1">
                <a:solidFill>
                  <a:srgbClr val="F5AF7C"/>
                </a:solidFill>
              </a:rPr>
              <a:t>compréhension</a:t>
            </a:r>
            <a:r>
              <a:rPr dirty="0">
                <a:solidFill>
                  <a:srgbClr val="F5AF7C"/>
                </a:solidFill>
              </a:rPr>
              <a:t> </a:t>
            </a:r>
            <a:r>
              <a:rPr dirty="0" err="1">
                <a:solidFill>
                  <a:srgbClr val="F5AF7C"/>
                </a:solidFill>
              </a:rPr>
              <a:t>orale</a:t>
            </a:r>
            <a:r>
              <a:rPr dirty="0">
                <a:solidFill>
                  <a:srgbClr val="F5AF7C"/>
                </a:solidFill>
              </a:rPr>
              <a:t> et production </a:t>
            </a:r>
            <a:r>
              <a:rPr dirty="0" err="1">
                <a:solidFill>
                  <a:srgbClr val="F5AF7C"/>
                </a:solidFill>
              </a:rPr>
              <a:t>écrite</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u="sng">
                <a:solidFill>
                  <a:srgbClr val="F5AF7C"/>
                </a:solidFill>
                <a:latin typeface="Arial Rounded MT Bold"/>
                <a:ea typeface="Arial Rounded MT Bold"/>
                <a:cs typeface="Arial Rounded MT Bold"/>
                <a:sym typeface="Arial Rounded MT Bold"/>
              </a:defRPr>
            </a:pPr>
            <a:r>
              <a:rPr dirty="0" err="1"/>
              <a:t>Partie</a:t>
            </a:r>
            <a:r>
              <a:rPr dirty="0"/>
              <a:t> 1: CO (30 </a:t>
            </a:r>
            <a:r>
              <a:rPr dirty="0" err="1"/>
              <a:t>mn</a:t>
            </a:r>
            <a:r>
              <a:rPr dirty="0"/>
              <a:t>)</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u="sng">
                <a:latin typeface="Arial Rounded MT Bold"/>
                <a:ea typeface="Arial Rounded MT Bold"/>
                <a:cs typeface="Arial Rounded MT Bold"/>
                <a:sym typeface="Arial Rounded MT Bold"/>
              </a:defRPr>
            </a:pPr>
            <a:r>
              <a:rPr dirty="0"/>
              <a:t>Trois </a:t>
            </a:r>
            <a:r>
              <a:rPr dirty="0" err="1"/>
              <a:t>écoutes</a:t>
            </a:r>
            <a:r>
              <a:rPr dirty="0"/>
              <a:t> </a:t>
            </a:r>
            <a:r>
              <a:rPr dirty="0" err="1"/>
              <a:t>ou</a:t>
            </a:r>
            <a:r>
              <a:rPr dirty="0"/>
              <a:t> </a:t>
            </a:r>
            <a:r>
              <a:rPr dirty="0" err="1"/>
              <a:t>visionnages</a:t>
            </a:r>
            <a:r>
              <a:rPr dirty="0"/>
              <a:t> </a:t>
            </a:r>
            <a:r>
              <a:rPr dirty="0" err="1"/>
              <a:t>successifs</a:t>
            </a:r>
            <a:r>
              <a:rPr dirty="0"/>
              <a:t>, </a:t>
            </a:r>
            <a:r>
              <a:rPr dirty="0" err="1"/>
              <a:t>espacés</a:t>
            </a:r>
            <a:r>
              <a:rPr dirty="0"/>
              <a:t> </a:t>
            </a:r>
            <a:r>
              <a:rPr dirty="0" err="1"/>
              <a:t>d’une</a:t>
            </a:r>
            <a:r>
              <a:rPr dirty="0"/>
              <a:t> minute</a:t>
            </a:r>
            <a:r>
              <a:rPr u="none" dirty="0"/>
              <a:t>, d’un document audio </a:t>
            </a:r>
            <a:r>
              <a:rPr u="none" dirty="0" err="1"/>
              <a:t>ou</a:t>
            </a:r>
            <a:r>
              <a:rPr u="none" dirty="0"/>
              <a:t> </a:t>
            </a:r>
            <a:r>
              <a:rPr u="none" dirty="0" err="1"/>
              <a:t>vidéo</a:t>
            </a:r>
            <a:r>
              <a:rPr u="none" dirty="0"/>
              <a:t> </a:t>
            </a:r>
            <a:r>
              <a:rPr u="none" dirty="0" err="1"/>
              <a:t>authentique</a:t>
            </a:r>
            <a:r>
              <a:rPr u="none" dirty="0"/>
              <a:t> </a:t>
            </a:r>
            <a:r>
              <a:rPr u="none" dirty="0" err="1"/>
              <a:t>ancré</a:t>
            </a:r>
            <a:r>
              <a:rPr u="none" dirty="0"/>
              <a:t> dans la </a:t>
            </a:r>
            <a:r>
              <a:rPr u="none" dirty="0" err="1"/>
              <a:t>réalité</a:t>
            </a:r>
            <a:r>
              <a:rPr u="none" dirty="0"/>
              <a:t> </a:t>
            </a:r>
            <a:r>
              <a:rPr u="none" dirty="0" err="1"/>
              <a:t>culturelle</a:t>
            </a:r>
            <a:r>
              <a:rPr u="none" dirty="0"/>
              <a:t> du pays (sans </a:t>
            </a:r>
            <a:r>
              <a:rPr u="none" dirty="0" err="1"/>
              <a:t>spécialisation</a:t>
            </a:r>
            <a:r>
              <a:rPr u="none" dirty="0"/>
              <a:t> excessive) </a:t>
            </a:r>
            <a:r>
              <a:rPr u="none" dirty="0" err="1"/>
              <a:t>dont</a:t>
            </a:r>
            <a:r>
              <a:rPr u="none" dirty="0"/>
              <a:t> la durée </a:t>
            </a:r>
            <a:r>
              <a:rPr u="none" dirty="0" err="1"/>
              <a:t>n’excède</a:t>
            </a:r>
            <a:r>
              <a:rPr u="none" dirty="0"/>
              <a:t> pas :</a:t>
            </a:r>
            <a:endParaRPr sz="1600" dirty="0"/>
          </a:p>
          <a:p>
            <a:pPr marL="800100" lvl="1" indent="-342900">
              <a:lnSpc>
                <a:spcPct val="80000"/>
              </a:lnSpc>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200" cap="none">
                <a:latin typeface="Arial Rounded MT Bold"/>
                <a:ea typeface="Arial Rounded MT Bold"/>
                <a:cs typeface="Arial Rounded MT Bold"/>
                <a:sym typeface="Arial Rounded MT Bold"/>
              </a:defRPr>
            </a:pPr>
            <a:r>
              <a:rPr dirty="0"/>
              <a:t>1 minute au CAP</a:t>
            </a:r>
            <a:endParaRPr sz="1400" dirty="0">
              <a:solidFill>
                <a:srgbClr val="888888"/>
              </a:solidFill>
            </a:endParaRPr>
          </a:p>
          <a:p>
            <a:pPr marL="800100" lvl="1" indent="-342900">
              <a:lnSpc>
                <a:spcPct val="80000"/>
              </a:lnSpc>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200" cap="none">
                <a:latin typeface="Arial Rounded MT Bold"/>
                <a:ea typeface="Arial Rounded MT Bold"/>
                <a:cs typeface="Arial Rounded MT Bold"/>
                <a:sym typeface="Arial Rounded MT Bold"/>
              </a:defRPr>
            </a:pPr>
            <a:r>
              <a:rPr dirty="0"/>
              <a:t>1 minute 30 au bac pro</a:t>
            </a:r>
            <a:endParaRPr sz="1400" dirty="0">
              <a:solidFill>
                <a:srgbClr val="888888"/>
              </a:solidFill>
            </a:endParaRPr>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Le </a:t>
            </a:r>
            <a:r>
              <a:rPr dirty="0" err="1"/>
              <a:t>candidat</a:t>
            </a:r>
            <a:r>
              <a:rPr dirty="0"/>
              <a:t> </a:t>
            </a:r>
            <a:r>
              <a:rPr dirty="0" err="1"/>
              <a:t>est</a:t>
            </a:r>
            <a:r>
              <a:rPr dirty="0"/>
              <a:t> libre de prendre des notes, </a:t>
            </a:r>
            <a:r>
              <a:rPr dirty="0" err="1"/>
              <a:t>il</a:t>
            </a:r>
            <a:r>
              <a:rPr dirty="0"/>
              <a:t> dispose </a:t>
            </a:r>
            <a:r>
              <a:rPr dirty="0" err="1"/>
              <a:t>ensuite</a:t>
            </a:r>
            <a:r>
              <a:rPr dirty="0"/>
              <a:t> de 15 minutes pour </a:t>
            </a:r>
            <a:r>
              <a:rPr dirty="0" err="1"/>
              <a:t>rédiger</a:t>
            </a:r>
            <a:r>
              <a:rPr dirty="0"/>
              <a:t> </a:t>
            </a:r>
            <a:r>
              <a:rPr dirty="0" err="1"/>
              <a:t>en</a:t>
            </a:r>
            <a:r>
              <a:rPr dirty="0"/>
              <a:t> </a:t>
            </a:r>
            <a:r>
              <a:rPr dirty="0" err="1"/>
              <a:t>français</a:t>
            </a:r>
            <a:r>
              <a:rPr dirty="0"/>
              <a:t> un </a:t>
            </a:r>
            <a:r>
              <a:rPr dirty="0" err="1"/>
              <a:t>compte-rendu</a:t>
            </a:r>
            <a:r>
              <a:rPr dirty="0"/>
              <a:t> libre </a:t>
            </a:r>
            <a:r>
              <a:rPr dirty="0" err="1"/>
              <a:t>ou</a:t>
            </a:r>
            <a:r>
              <a:rPr dirty="0"/>
              <a:t> </a:t>
            </a:r>
            <a:r>
              <a:rPr dirty="0" err="1"/>
              <a:t>guidé</a:t>
            </a:r>
            <a:r>
              <a:rPr dirty="0"/>
              <a:t> par </a:t>
            </a:r>
            <a:r>
              <a:rPr dirty="0" err="1"/>
              <a:t>une</a:t>
            </a:r>
            <a:r>
              <a:rPr dirty="0"/>
              <a:t> question.</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Le </a:t>
            </a:r>
            <a:r>
              <a:rPr dirty="0" err="1"/>
              <a:t>compte</a:t>
            </a:r>
            <a:r>
              <a:rPr dirty="0"/>
              <a:t> </a:t>
            </a:r>
            <a:r>
              <a:rPr dirty="0" err="1"/>
              <a:t>rendu</a:t>
            </a:r>
            <a:r>
              <a:rPr dirty="0"/>
              <a:t> </a:t>
            </a:r>
            <a:r>
              <a:rPr dirty="0" err="1"/>
              <a:t>doit</a:t>
            </a:r>
            <a:r>
              <a:rPr dirty="0"/>
              <a:t> faire de :</a:t>
            </a:r>
            <a:endParaRPr sz="1600" dirty="0"/>
          </a:p>
          <a:p>
            <a:pPr marL="800100" lvl="1" indent="-342900">
              <a:lnSpc>
                <a:spcPct val="80000"/>
              </a:lnSpc>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300" cap="none">
                <a:latin typeface="Arial Rounded MT Bold"/>
                <a:ea typeface="Arial Rounded MT Bold"/>
                <a:cs typeface="Arial Rounded MT Bold"/>
                <a:sym typeface="Arial Rounded MT Bold"/>
              </a:defRPr>
            </a:pPr>
            <a:r>
              <a:rPr dirty="0"/>
              <a:t>50 à 100 mots </a:t>
            </a:r>
            <a:r>
              <a:rPr dirty="0" err="1"/>
              <a:t>en</a:t>
            </a:r>
            <a:r>
              <a:rPr dirty="0"/>
              <a:t> CAP</a:t>
            </a:r>
            <a:endParaRPr sz="1400" dirty="0">
              <a:solidFill>
                <a:srgbClr val="888888"/>
              </a:solidFill>
            </a:endParaRPr>
          </a:p>
          <a:p>
            <a:pPr marL="800100" lvl="1" indent="-342900">
              <a:lnSpc>
                <a:spcPct val="80000"/>
              </a:lnSpc>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300" cap="none">
                <a:latin typeface="Arial Rounded MT Bold"/>
                <a:ea typeface="Arial Rounded MT Bold"/>
                <a:cs typeface="Arial Rounded MT Bold"/>
                <a:sym typeface="Arial Rounded MT Bold"/>
              </a:defRPr>
            </a:pPr>
            <a:r>
              <a:rPr dirty="0"/>
              <a:t>100 à 150 mots </a:t>
            </a:r>
            <a:r>
              <a:rPr dirty="0" err="1"/>
              <a:t>en</a:t>
            </a:r>
            <a:r>
              <a:rPr dirty="0"/>
              <a:t> bac pro</a:t>
            </a:r>
            <a:endParaRPr sz="1400" dirty="0">
              <a:solidFill>
                <a:srgbClr val="888888"/>
              </a:solidFill>
            </a:endParaRPr>
          </a:p>
          <a:p>
            <a:pPr marL="800100" lvl="1" indent="-342900">
              <a:lnSpc>
                <a:spcPct val="80000"/>
              </a:lnSpc>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300" cap="none">
                <a:latin typeface="Arial Rounded MT Bold"/>
                <a:ea typeface="Arial Rounded MT Bold"/>
                <a:cs typeface="Arial Rounded MT Bold"/>
                <a:sym typeface="Arial Rounded MT Bold"/>
              </a:defRPr>
            </a:pPr>
            <a:r>
              <a:rPr dirty="0" err="1"/>
              <a:t>Seule</a:t>
            </a:r>
            <a:r>
              <a:rPr dirty="0"/>
              <a:t> la CO </a:t>
            </a:r>
            <a:r>
              <a:rPr dirty="0" err="1"/>
              <a:t>est</a:t>
            </a:r>
            <a:r>
              <a:rPr dirty="0"/>
              <a:t> </a:t>
            </a:r>
            <a:r>
              <a:rPr dirty="0" err="1"/>
              <a:t>évaluée</a:t>
            </a:r>
            <a:r>
              <a:rPr dirty="0"/>
              <a:t>, la </a:t>
            </a:r>
            <a:r>
              <a:rPr dirty="0" err="1"/>
              <a:t>qualité</a:t>
            </a:r>
            <a:r>
              <a:rPr dirty="0"/>
              <a:t> du </a:t>
            </a:r>
            <a:r>
              <a:rPr dirty="0" err="1"/>
              <a:t>français</a:t>
            </a:r>
            <a:r>
              <a:rPr dirty="0"/>
              <a:t> </a:t>
            </a:r>
            <a:r>
              <a:rPr dirty="0" err="1"/>
              <a:t>n’est</a:t>
            </a:r>
            <a:r>
              <a:rPr dirty="0"/>
              <a:t> pas </a:t>
            </a:r>
            <a:r>
              <a:rPr dirty="0" err="1"/>
              <a:t>évaluée</a:t>
            </a:r>
            <a:r>
              <a:rPr dirty="0"/>
              <a:t>.</a:t>
            </a:r>
          </a:p>
        </p:txBody>
      </p:sp>
      <p:sp>
        <p:nvSpPr>
          <p:cNvPr id="500"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9">
                                            <p:txEl>
                                              <p:pRg st="0" end="0"/>
                                            </p:txEl>
                                          </p:spTgt>
                                        </p:tgtEl>
                                        <p:attrNameLst>
                                          <p:attrName>style.visibility</p:attrName>
                                        </p:attrNameLst>
                                      </p:cBhvr>
                                      <p:to>
                                        <p:strVal val="visible"/>
                                      </p:to>
                                    </p:set>
                                    <p:animEffect transition="in" filter="wipe(down)">
                                      <p:cBhvr>
                                        <p:cTn id="7" dur="500"/>
                                        <p:tgtEl>
                                          <p:spTgt spid="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9">
                                            <p:txEl>
                                              <p:pRg st="1" end="1"/>
                                            </p:txEl>
                                          </p:spTgt>
                                        </p:tgtEl>
                                        <p:attrNameLst>
                                          <p:attrName>style.visibility</p:attrName>
                                        </p:attrNameLst>
                                      </p:cBhvr>
                                      <p:to>
                                        <p:strVal val="visible"/>
                                      </p:to>
                                    </p:set>
                                    <p:animEffect transition="in" filter="wipe(down)">
                                      <p:cBhvr>
                                        <p:cTn id="12" dur="500"/>
                                        <p:tgtEl>
                                          <p:spTgt spid="49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99">
                                            <p:txEl>
                                              <p:pRg st="2" end="2"/>
                                            </p:txEl>
                                          </p:spTgt>
                                        </p:tgtEl>
                                        <p:attrNameLst>
                                          <p:attrName>style.visibility</p:attrName>
                                        </p:attrNameLst>
                                      </p:cBhvr>
                                      <p:to>
                                        <p:strVal val="visible"/>
                                      </p:to>
                                    </p:set>
                                    <p:animEffect transition="in" filter="wipe(down)">
                                      <p:cBhvr>
                                        <p:cTn id="15" dur="500"/>
                                        <p:tgtEl>
                                          <p:spTgt spid="4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99">
                                            <p:txEl>
                                              <p:pRg st="3" end="3"/>
                                            </p:txEl>
                                          </p:spTgt>
                                        </p:tgtEl>
                                        <p:attrNameLst>
                                          <p:attrName>style.visibility</p:attrName>
                                        </p:attrNameLst>
                                      </p:cBhvr>
                                      <p:to>
                                        <p:strVal val="visible"/>
                                      </p:to>
                                    </p:set>
                                    <p:animEffect transition="in" filter="wipe(down)">
                                      <p:cBhvr>
                                        <p:cTn id="20" dur="500"/>
                                        <p:tgtEl>
                                          <p:spTgt spid="49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99">
                                            <p:txEl>
                                              <p:pRg st="4" end="4"/>
                                            </p:txEl>
                                          </p:spTgt>
                                        </p:tgtEl>
                                        <p:attrNameLst>
                                          <p:attrName>style.visibility</p:attrName>
                                        </p:attrNameLst>
                                      </p:cBhvr>
                                      <p:to>
                                        <p:strVal val="visible"/>
                                      </p:to>
                                    </p:set>
                                    <p:animEffect transition="in" filter="wipe(down)">
                                      <p:cBhvr>
                                        <p:cTn id="25" dur="500"/>
                                        <p:tgtEl>
                                          <p:spTgt spid="4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99">
                                            <p:txEl>
                                              <p:pRg st="5" end="5"/>
                                            </p:txEl>
                                          </p:spTgt>
                                        </p:tgtEl>
                                        <p:attrNameLst>
                                          <p:attrName>style.visibility</p:attrName>
                                        </p:attrNameLst>
                                      </p:cBhvr>
                                      <p:to>
                                        <p:strVal val="visible"/>
                                      </p:to>
                                    </p:set>
                                    <p:animEffect transition="in" filter="wipe(down)">
                                      <p:cBhvr>
                                        <p:cTn id="30" dur="500"/>
                                        <p:tgtEl>
                                          <p:spTgt spid="49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99">
                                            <p:txEl>
                                              <p:pRg st="6" end="6"/>
                                            </p:txEl>
                                          </p:spTgt>
                                        </p:tgtEl>
                                        <p:attrNameLst>
                                          <p:attrName>style.visibility</p:attrName>
                                        </p:attrNameLst>
                                      </p:cBhvr>
                                      <p:to>
                                        <p:strVal val="visible"/>
                                      </p:to>
                                    </p:set>
                                    <p:animEffect transition="in" filter="wipe(down)">
                                      <p:cBhvr>
                                        <p:cTn id="35" dur="500"/>
                                        <p:tgtEl>
                                          <p:spTgt spid="49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99">
                                            <p:txEl>
                                              <p:pRg st="7" end="7"/>
                                            </p:txEl>
                                          </p:spTgt>
                                        </p:tgtEl>
                                        <p:attrNameLst>
                                          <p:attrName>style.visibility</p:attrName>
                                        </p:attrNameLst>
                                      </p:cBhvr>
                                      <p:to>
                                        <p:strVal val="visible"/>
                                      </p:to>
                                    </p:set>
                                    <p:animEffect transition="in" filter="wipe(down)">
                                      <p:cBhvr>
                                        <p:cTn id="40" dur="500"/>
                                        <p:tgtEl>
                                          <p:spTgt spid="49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99">
                                            <p:txEl>
                                              <p:pRg st="8" end="8"/>
                                            </p:txEl>
                                          </p:spTgt>
                                        </p:tgtEl>
                                        <p:attrNameLst>
                                          <p:attrName>style.visibility</p:attrName>
                                        </p:attrNameLst>
                                      </p:cBhvr>
                                      <p:to>
                                        <p:strVal val="visible"/>
                                      </p:to>
                                    </p:set>
                                    <p:animEffect transition="in" filter="wipe(down)">
                                      <p:cBhvr>
                                        <p:cTn id="45" dur="500"/>
                                        <p:tgtEl>
                                          <p:spTgt spid="49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99">
                                            <p:txEl>
                                              <p:pRg st="9" end="9"/>
                                            </p:txEl>
                                          </p:spTgt>
                                        </p:tgtEl>
                                        <p:attrNameLst>
                                          <p:attrName>style.visibility</p:attrName>
                                        </p:attrNameLst>
                                      </p:cBhvr>
                                      <p:to>
                                        <p:strVal val="visible"/>
                                      </p:to>
                                    </p:set>
                                    <p:animEffect transition="in" filter="wipe(down)">
                                      <p:cBhvr>
                                        <p:cTn id="50" dur="500"/>
                                        <p:tgtEl>
                                          <p:spTgt spid="49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99">
                                            <p:txEl>
                                              <p:pRg st="10" end="10"/>
                                            </p:txEl>
                                          </p:spTgt>
                                        </p:tgtEl>
                                        <p:attrNameLst>
                                          <p:attrName>style.visibility</p:attrName>
                                        </p:attrNameLst>
                                      </p:cBhvr>
                                      <p:to>
                                        <p:strVal val="visible"/>
                                      </p:to>
                                    </p:set>
                                    <p:animEffect transition="in" filter="wipe(down)">
                                      <p:cBhvr>
                                        <p:cTn id="55" dur="500"/>
                                        <p:tgtEl>
                                          <p:spTgt spid="4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itre 1"/>
          <p:cNvSpPr txBox="1">
            <a:spLocks noGrp="1"/>
          </p:cNvSpPr>
          <p:nvPr>
            <p:ph type="ctrTitle"/>
          </p:nvPr>
        </p:nvSpPr>
        <p:spPr>
          <a:xfrm>
            <a:off x="606056" y="537055"/>
            <a:ext cx="11005850" cy="523240"/>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rPr dirty="0"/>
              <a:t>6. </a:t>
            </a:r>
            <a:r>
              <a:rPr u="sng" dirty="0" err="1"/>
              <a:t>Epreuves</a:t>
            </a:r>
            <a:r>
              <a:rPr u="sng" dirty="0"/>
              <a:t> </a:t>
            </a:r>
            <a:r>
              <a:rPr u="sng" dirty="0" err="1"/>
              <a:t>obligatoires</a:t>
            </a:r>
            <a:r>
              <a:rPr u="sng" dirty="0"/>
              <a:t>:</a:t>
            </a:r>
            <a:r>
              <a:rPr dirty="0"/>
              <a:t> </a:t>
            </a:r>
            <a:r>
              <a:rPr u="sng" dirty="0">
                <a:solidFill>
                  <a:srgbClr val="F5AF7C"/>
                </a:solidFill>
              </a:rPr>
              <a:t>sous </a:t>
            </a:r>
            <a:r>
              <a:rPr u="sng" dirty="0" err="1">
                <a:solidFill>
                  <a:srgbClr val="F5AF7C"/>
                </a:solidFill>
              </a:rPr>
              <a:t>épreuves</a:t>
            </a:r>
            <a:r>
              <a:rPr u="sng" dirty="0">
                <a:solidFill>
                  <a:srgbClr val="F5AF7C"/>
                </a:solidFill>
              </a:rPr>
              <a:t> 1</a:t>
            </a:r>
          </a:p>
        </p:txBody>
      </p:sp>
      <p:sp>
        <p:nvSpPr>
          <p:cNvPr id="503" name="Espace réservé du contenu 2"/>
          <p:cNvSpPr txBox="1">
            <a:spLocks noGrp="1"/>
          </p:cNvSpPr>
          <p:nvPr>
            <p:ph type="subTitle" idx="1"/>
          </p:nvPr>
        </p:nvSpPr>
        <p:spPr>
          <a:xfrm>
            <a:off x="517793" y="1060295"/>
            <a:ext cx="11005850" cy="5220984"/>
          </a:xfrm>
          <a:prstGeom prst="rect">
            <a:avLst/>
          </a:prstGeom>
        </p:spPr>
        <p:txBody>
          <a:bodyPr>
            <a:normAutofit fontScale="77500" lnSpcReduction="20000"/>
          </a:bodyPr>
          <a:lstStyle/>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err="1"/>
              <a:t>Epreuve</a:t>
            </a:r>
            <a:r>
              <a:rPr dirty="0"/>
              <a:t> </a:t>
            </a:r>
            <a:r>
              <a:rPr dirty="0" err="1"/>
              <a:t>écrite</a:t>
            </a:r>
            <a:r>
              <a:rPr dirty="0"/>
              <a:t> commune: 1h (CO : 30 </a:t>
            </a:r>
            <a:r>
              <a:rPr dirty="0" err="1"/>
              <a:t>mn</a:t>
            </a:r>
            <a:r>
              <a:rPr dirty="0"/>
              <a:t> / </a:t>
            </a:r>
            <a:r>
              <a:rPr dirty="0" err="1"/>
              <a:t>pE</a:t>
            </a:r>
            <a:r>
              <a:rPr dirty="0"/>
              <a:t>: 30mn)</a:t>
            </a:r>
            <a:endParaRPr dirty="0">
              <a:solidFill>
                <a:srgbClr val="F5AF7C"/>
              </a:solidFill>
            </a:endParaRP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solidFill>
                  <a:srgbClr val="F5AF7C"/>
                </a:solidFill>
                <a:latin typeface="Arial Rounded MT Bold"/>
                <a:ea typeface="Arial Rounded MT Bold"/>
                <a:cs typeface="Arial Rounded MT Bold"/>
                <a:sym typeface="Arial Rounded MT Bold"/>
              </a:defRPr>
            </a:pPr>
            <a:r>
              <a:rPr dirty="0" err="1"/>
              <a:t>Partie</a:t>
            </a:r>
            <a:r>
              <a:rPr dirty="0"/>
              <a:t> 2: PE (30 </a:t>
            </a:r>
            <a:r>
              <a:rPr dirty="0" err="1"/>
              <a:t>mn</a:t>
            </a:r>
            <a:r>
              <a:rPr dirty="0"/>
              <a:t>)</a:t>
            </a:r>
            <a:r>
              <a:rPr lang="fr-FR" dirty="0"/>
              <a:t>: </a:t>
            </a:r>
            <a:r>
              <a:rPr dirty="0"/>
              <a:t>Deux </a:t>
            </a:r>
            <a:r>
              <a:rPr dirty="0" err="1"/>
              <a:t>sujets</a:t>
            </a:r>
            <a:r>
              <a:rPr dirty="0"/>
              <a:t> au </a:t>
            </a:r>
            <a:r>
              <a:rPr dirty="0" err="1"/>
              <a:t>choix</a:t>
            </a:r>
            <a:r>
              <a:rPr dirty="0"/>
              <a:t>:</a:t>
            </a:r>
          </a:p>
          <a:p>
            <a:pPr marL="285750" indent="-28575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soit</a:t>
            </a:r>
            <a:r>
              <a:rPr dirty="0"/>
              <a:t> </a:t>
            </a:r>
            <a:r>
              <a:rPr dirty="0" err="1"/>
              <a:t>une</a:t>
            </a:r>
            <a:r>
              <a:rPr dirty="0"/>
              <a:t> </a:t>
            </a:r>
            <a:r>
              <a:rPr dirty="0" err="1"/>
              <a:t>réponse</a:t>
            </a:r>
            <a:r>
              <a:rPr dirty="0"/>
              <a:t> à </a:t>
            </a:r>
            <a:r>
              <a:rPr dirty="0" err="1"/>
              <a:t>une</a:t>
            </a:r>
            <a:r>
              <a:rPr dirty="0"/>
              <a:t> question </a:t>
            </a:r>
            <a:r>
              <a:rPr dirty="0" err="1"/>
              <a:t>posée</a:t>
            </a:r>
            <a:r>
              <a:rPr dirty="0"/>
              <a:t> </a:t>
            </a:r>
            <a:r>
              <a:rPr dirty="0" err="1"/>
              <a:t>en</a:t>
            </a:r>
            <a:r>
              <a:rPr dirty="0"/>
              <a:t> </a:t>
            </a:r>
            <a:r>
              <a:rPr dirty="0" err="1"/>
              <a:t>français</a:t>
            </a:r>
            <a:r>
              <a:rPr dirty="0"/>
              <a:t> </a:t>
            </a:r>
            <a:r>
              <a:rPr dirty="0" err="1"/>
              <a:t>en</a:t>
            </a:r>
            <a:r>
              <a:rPr dirty="0"/>
              <a:t> lien avec le </a:t>
            </a:r>
            <a:r>
              <a:rPr dirty="0" err="1"/>
              <a:t>thème</a:t>
            </a:r>
            <a:r>
              <a:rPr dirty="0"/>
              <a:t> du document</a:t>
            </a:r>
            <a:endParaRPr dirty="0">
              <a:latin typeface="Century Gothic"/>
              <a:ea typeface="Century Gothic"/>
              <a:cs typeface="Century Gothic"/>
              <a:sym typeface="Century Gothic"/>
            </a:endParaRPr>
          </a:p>
          <a:p>
            <a:pPr marL="285750" indent="-28575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soit</a:t>
            </a:r>
            <a:r>
              <a:rPr dirty="0"/>
              <a:t> </a:t>
            </a:r>
            <a:r>
              <a:rPr dirty="0" err="1"/>
              <a:t>une</a:t>
            </a:r>
            <a:r>
              <a:rPr dirty="0"/>
              <a:t> </a:t>
            </a:r>
            <a:r>
              <a:rPr dirty="0" err="1"/>
              <a:t>réponse</a:t>
            </a:r>
            <a:r>
              <a:rPr dirty="0"/>
              <a:t> à un message </a:t>
            </a:r>
            <a:r>
              <a:rPr dirty="0" err="1"/>
              <a:t>écrit</a:t>
            </a:r>
            <a:r>
              <a:rPr dirty="0"/>
              <a:t>, </a:t>
            </a:r>
            <a:r>
              <a:rPr dirty="0" err="1"/>
              <a:t>dont</a:t>
            </a:r>
            <a:r>
              <a:rPr dirty="0"/>
              <a:t> </a:t>
            </a:r>
            <a:r>
              <a:rPr dirty="0" err="1"/>
              <a:t>l’origine</a:t>
            </a:r>
            <a:r>
              <a:rPr dirty="0"/>
              <a:t> et la situation </a:t>
            </a:r>
            <a:r>
              <a:rPr dirty="0" err="1"/>
              <a:t>sont</a:t>
            </a:r>
            <a:r>
              <a:rPr dirty="0"/>
              <a:t> </a:t>
            </a:r>
            <a:r>
              <a:rPr dirty="0" err="1"/>
              <a:t>présentées</a:t>
            </a:r>
            <a:r>
              <a:rPr dirty="0"/>
              <a:t> </a:t>
            </a:r>
            <a:r>
              <a:rPr dirty="0" err="1"/>
              <a:t>ou</a:t>
            </a:r>
            <a:r>
              <a:rPr dirty="0"/>
              <a:t> </a:t>
            </a:r>
            <a:r>
              <a:rPr dirty="0" err="1"/>
              <a:t>décrites</a:t>
            </a:r>
            <a:r>
              <a:rPr dirty="0"/>
              <a:t> </a:t>
            </a:r>
            <a:r>
              <a:rPr dirty="0" err="1"/>
              <a:t>également</a:t>
            </a:r>
            <a:r>
              <a:rPr dirty="0"/>
              <a:t> </a:t>
            </a:r>
            <a:r>
              <a:rPr dirty="0" err="1"/>
              <a:t>en</a:t>
            </a:r>
            <a:r>
              <a:rPr dirty="0"/>
              <a:t> </a:t>
            </a:r>
            <a:r>
              <a:rPr dirty="0" err="1"/>
              <a:t>français</a:t>
            </a:r>
            <a:endParaRPr dirty="0"/>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a:t>Les deux </a:t>
            </a:r>
            <a:r>
              <a:rPr dirty="0" err="1"/>
              <a:t>sujets</a:t>
            </a:r>
            <a:r>
              <a:rPr dirty="0"/>
              <a:t> </a:t>
            </a:r>
            <a:r>
              <a:rPr dirty="0" err="1"/>
              <a:t>doivent</a:t>
            </a:r>
            <a:r>
              <a:rPr dirty="0"/>
              <a:t> </a:t>
            </a:r>
            <a:r>
              <a:rPr dirty="0" err="1"/>
              <a:t>relever</a:t>
            </a:r>
            <a:r>
              <a:rPr dirty="0"/>
              <a:t> des deux </a:t>
            </a:r>
            <a:r>
              <a:rPr dirty="0" err="1"/>
              <a:t>contextes</a:t>
            </a:r>
            <a:r>
              <a:rPr dirty="0"/>
              <a:t> </a:t>
            </a:r>
            <a:r>
              <a:rPr dirty="0" err="1"/>
              <a:t>d’utilisation</a:t>
            </a:r>
            <a:r>
              <a:rPr dirty="0"/>
              <a:t> </a:t>
            </a:r>
            <a:r>
              <a:rPr sz="1800" dirty="0"/>
              <a:t>de la langue:</a:t>
            </a:r>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vie </a:t>
            </a:r>
            <a:r>
              <a:rPr dirty="0" err="1"/>
              <a:t>quotidienne</a:t>
            </a:r>
            <a:r>
              <a:rPr dirty="0"/>
              <a:t>, </a:t>
            </a:r>
            <a:r>
              <a:rPr dirty="0" err="1"/>
              <a:t>personnelle</a:t>
            </a:r>
            <a:r>
              <a:rPr dirty="0"/>
              <a:t>, </a:t>
            </a:r>
            <a:r>
              <a:rPr dirty="0" err="1"/>
              <a:t>sociale</a:t>
            </a:r>
            <a:r>
              <a:rPr dirty="0"/>
              <a:t>, </a:t>
            </a:r>
            <a:r>
              <a:rPr dirty="0" err="1"/>
              <a:t>citoyenne</a:t>
            </a:r>
            <a:r>
              <a:rPr lang="fr-FR" dirty="0"/>
              <a:t> et</a:t>
            </a:r>
            <a:r>
              <a:rPr dirty="0"/>
              <a:t> vie </a:t>
            </a:r>
            <a:r>
              <a:rPr dirty="0" err="1"/>
              <a:t>professionnelle</a:t>
            </a:r>
            <a:endParaRPr lang="fr-FR" dirty="0"/>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endParaRPr lang="fr-FR" sz="600" dirty="0"/>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lang="fr-FR" sz="2100" b="1" u="sng" dirty="0">
                <a:latin typeface="Arial Rounded MT Bold" panose="020F0704030504030204" pitchFamily="34" charset="0"/>
              </a:rPr>
              <a:t>Exemple </a:t>
            </a:r>
            <a:r>
              <a:rPr lang="fr-FR" sz="2100" dirty="0">
                <a:latin typeface="Arial Rounded MT Bold" panose="020F0704030504030204" pitchFamily="34" charset="0"/>
              </a:rPr>
              <a:t>: niveau Cap à partir de la </a:t>
            </a:r>
            <a:r>
              <a:rPr lang="fr-FR" sz="2100" dirty="0" err="1">
                <a:latin typeface="Arial Rounded MT Bold" panose="020F0704030504030204" pitchFamily="34" charset="0"/>
              </a:rPr>
              <a:t>co</a:t>
            </a:r>
            <a:r>
              <a:rPr lang="fr-FR" sz="2100" dirty="0">
                <a:latin typeface="Arial Rounded MT Bold" panose="020F0704030504030204" pitchFamily="34" charset="0"/>
              </a:rPr>
              <a:t>/vidéo: </a:t>
            </a:r>
            <a:r>
              <a:rPr lang="fr-FR" sz="2100" dirty="0">
                <a:solidFill>
                  <a:schemeClr val="bg1"/>
                </a:solidFill>
                <a:latin typeface="Arial Rounded MT Bold" panose="020F0704030504030204" pitchFamily="34" charset="0"/>
                <a:hlinkClick r:id="rId2">
                  <a:extLst>
                    <a:ext uri="{A12FA001-AC4F-418D-AE19-62706E023703}">
                      <ahyp:hlinkClr xmlns:ahyp="http://schemas.microsoft.com/office/drawing/2018/hyperlinkcolor" val="tx"/>
                    </a:ext>
                  </a:extLst>
                </a:hlinkClick>
              </a:rPr>
              <a:t>https://vimeo.com/227586154</a:t>
            </a:r>
            <a:r>
              <a:rPr lang="fr-FR" sz="2100" dirty="0">
                <a:solidFill>
                  <a:schemeClr val="bg1"/>
                </a:solidFill>
                <a:latin typeface="Arial Rounded MT Bold" panose="020F0704030504030204" pitchFamily="34" charset="0"/>
              </a:rPr>
              <a:t> </a:t>
            </a:r>
          </a:p>
          <a:p>
            <a:r>
              <a:rPr lang="fr-FR" sz="2100" dirty="0">
                <a:latin typeface="Arial Rounded MT Bold" panose="020F0704030504030204" pitchFamily="34" charset="0"/>
              </a:rPr>
              <a:t>Sujet 1: </a:t>
            </a:r>
            <a:r>
              <a:rPr lang="fr-FR" sz="2100" u="sng" dirty="0">
                <a:latin typeface="Arial Rounded MT Bold" panose="020F0704030504030204" pitchFamily="34" charset="0"/>
              </a:rPr>
              <a:t>EE choix n°1: réponse à une question en lien avec le document entendu.</a:t>
            </a:r>
            <a:endParaRPr lang="fr-FR" sz="2100" dirty="0">
              <a:latin typeface="Arial Rounded MT Bold" panose="020F0704030504030204" pitchFamily="34" charset="0"/>
            </a:endParaRPr>
          </a:p>
          <a:p>
            <a:r>
              <a:rPr lang="fr-FR" sz="2100" b="1" dirty="0">
                <a:latin typeface="Arial Rounded MT Bold" panose="020F0704030504030204" pitchFamily="34" charset="0"/>
              </a:rPr>
              <a:t>- quel projet professionnel aimeriez-vous entreprendre plus tard? </a:t>
            </a:r>
            <a:r>
              <a:rPr lang="fr-FR" sz="2100" dirty="0">
                <a:latin typeface="Arial Rounded MT Bold" panose="020F0704030504030204" pitchFamily="34" charset="0"/>
              </a:rPr>
              <a:t>(Situation Vie pro)</a:t>
            </a:r>
          </a:p>
          <a:p>
            <a:r>
              <a:rPr lang="fr-FR" sz="2100" b="1" dirty="0">
                <a:latin typeface="Arial Rounded MT Bold" panose="020F0704030504030204" pitchFamily="34" charset="0"/>
              </a:rPr>
              <a:t>- quel pays étranger aimeriez-vous visiter? </a:t>
            </a:r>
            <a:r>
              <a:rPr lang="fr-FR" sz="2100" dirty="0">
                <a:latin typeface="Arial Rounded MT Bold" panose="020F0704030504030204" pitchFamily="34" charset="0"/>
              </a:rPr>
              <a:t>(Situation Vie perso)</a:t>
            </a:r>
          </a:p>
          <a:p>
            <a:r>
              <a:rPr lang="fr-FR" sz="2100" dirty="0">
                <a:latin typeface="Arial Rounded MT Bold" panose="020F0704030504030204" pitchFamily="34" charset="0"/>
              </a:rPr>
              <a:t>Sujet 2: Réponse à un message écrit:</a:t>
            </a:r>
          </a:p>
          <a:p>
            <a:r>
              <a:rPr lang="fr-FR" sz="2100" b="1" dirty="0">
                <a:latin typeface="Arial Rounded MT Bold" panose="020F0704030504030204" pitchFamily="34" charset="0"/>
              </a:rPr>
              <a:t>- Tentez de remporter un voyage en Australie en envoyant un mail. Jeu concours ouvert à tous les lycéens qui aimeraient voyager!" </a:t>
            </a:r>
            <a:r>
              <a:rPr lang="fr-FR" sz="2100" dirty="0">
                <a:latin typeface="Arial Rounded MT Bold" panose="020F0704030504030204" pitchFamily="34" charset="0"/>
              </a:rPr>
              <a:t>(Situation vie quo, perso, sociale, citoyenne)</a:t>
            </a:r>
          </a:p>
          <a:p>
            <a:r>
              <a:rPr lang="fr-FR" sz="2100" b="1" dirty="0">
                <a:latin typeface="Arial Rounded MT Bold" panose="020F0704030504030204" pitchFamily="34" charset="0"/>
              </a:rPr>
              <a:t>"Appel à projet professionnel à l'étranger! Déposez votre candidature en décrivant votre projet pour tentez de remporter une aide financière pour démarrer votre business". </a:t>
            </a:r>
            <a:r>
              <a:rPr lang="fr-FR" sz="2100" dirty="0">
                <a:latin typeface="Arial Rounded MT Bold" panose="020F0704030504030204" pitchFamily="34" charset="0"/>
              </a:rPr>
              <a:t>(vie pro)</a:t>
            </a:r>
          </a:p>
          <a:p>
            <a:endParaRPr lang="fr-FR" sz="2100" dirty="0"/>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endParaRPr dirty="0"/>
          </a:p>
        </p:txBody>
      </p:sp>
      <p:sp>
        <p:nvSpPr>
          <p:cNvPr id="504"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wipe(down)">
                                      <p:cBhvr>
                                        <p:cTn id="7" dur="500"/>
                                        <p:tgtEl>
                                          <p:spTgt spid="50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03">
                                            <p:txEl>
                                              <p:pRg st="1" end="1"/>
                                            </p:txEl>
                                          </p:spTgt>
                                        </p:tgtEl>
                                        <p:attrNameLst>
                                          <p:attrName>style.visibility</p:attrName>
                                        </p:attrNameLst>
                                      </p:cBhvr>
                                      <p:to>
                                        <p:strVal val="visible"/>
                                      </p:to>
                                    </p:set>
                                    <p:animEffect transition="in" filter="wipe(down)">
                                      <p:cBhvr>
                                        <p:cTn id="10" dur="500"/>
                                        <p:tgtEl>
                                          <p:spTgt spid="5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03">
                                            <p:txEl>
                                              <p:pRg st="2" end="2"/>
                                            </p:txEl>
                                          </p:spTgt>
                                        </p:tgtEl>
                                        <p:attrNameLst>
                                          <p:attrName>style.visibility</p:attrName>
                                        </p:attrNameLst>
                                      </p:cBhvr>
                                      <p:to>
                                        <p:strVal val="visible"/>
                                      </p:to>
                                    </p:set>
                                    <p:anim calcmode="lin" valueType="num">
                                      <p:cBhvr additive="base">
                                        <p:cTn id="15" dur="500" fill="hold"/>
                                        <p:tgtEl>
                                          <p:spTgt spid="5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03">
                                            <p:txEl>
                                              <p:pRg st="3" end="3"/>
                                            </p:txEl>
                                          </p:spTgt>
                                        </p:tgtEl>
                                        <p:attrNameLst>
                                          <p:attrName>style.visibility</p:attrName>
                                        </p:attrNameLst>
                                      </p:cBhvr>
                                      <p:to>
                                        <p:strVal val="visible"/>
                                      </p:to>
                                    </p:set>
                                    <p:anim calcmode="lin" valueType="num">
                                      <p:cBhvr additive="base">
                                        <p:cTn id="21" dur="500" fill="hold"/>
                                        <p:tgtEl>
                                          <p:spTgt spid="5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3">
                                            <p:txEl>
                                              <p:pRg st="4" end="4"/>
                                            </p:txEl>
                                          </p:spTgt>
                                        </p:tgtEl>
                                        <p:attrNameLst>
                                          <p:attrName>style.visibility</p:attrName>
                                        </p:attrNameLst>
                                      </p:cBhvr>
                                      <p:to>
                                        <p:strVal val="visible"/>
                                      </p:to>
                                    </p:set>
                                    <p:animEffect transition="in" filter="wipe(down)">
                                      <p:cBhvr>
                                        <p:cTn id="27" dur="500"/>
                                        <p:tgtEl>
                                          <p:spTgt spid="5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03">
                                            <p:txEl>
                                              <p:pRg st="5" end="5"/>
                                            </p:txEl>
                                          </p:spTgt>
                                        </p:tgtEl>
                                        <p:attrNameLst>
                                          <p:attrName>style.visibility</p:attrName>
                                        </p:attrNameLst>
                                      </p:cBhvr>
                                      <p:to>
                                        <p:strVal val="visible"/>
                                      </p:to>
                                    </p:set>
                                    <p:anim calcmode="lin" valueType="num">
                                      <p:cBhvr additive="base">
                                        <p:cTn id="32" dur="500" fill="hold"/>
                                        <p:tgtEl>
                                          <p:spTgt spid="50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03">
                                            <p:txEl>
                                              <p:pRg st="7" end="7"/>
                                            </p:txEl>
                                          </p:spTgt>
                                        </p:tgtEl>
                                        <p:attrNameLst>
                                          <p:attrName>style.visibility</p:attrName>
                                        </p:attrNameLst>
                                      </p:cBhvr>
                                      <p:to>
                                        <p:strVal val="visible"/>
                                      </p:to>
                                    </p:set>
                                    <p:anim calcmode="lin" valueType="num">
                                      <p:cBhvr additive="base">
                                        <p:cTn id="38" dur="500" fill="hold"/>
                                        <p:tgtEl>
                                          <p:spTgt spid="50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03">
                                            <p:txEl>
                                              <p:pRg st="8" end="8"/>
                                            </p:txEl>
                                          </p:spTgt>
                                        </p:tgtEl>
                                        <p:attrNameLst>
                                          <p:attrName>style.visibility</p:attrName>
                                        </p:attrNameLst>
                                      </p:cBhvr>
                                      <p:to>
                                        <p:strVal val="visible"/>
                                      </p:to>
                                    </p:set>
                                    <p:anim calcmode="lin" valueType="num">
                                      <p:cBhvr additive="base">
                                        <p:cTn id="44" dur="500" fill="hold"/>
                                        <p:tgtEl>
                                          <p:spTgt spid="50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03">
                                            <p:txEl>
                                              <p:pRg st="9" end="9"/>
                                            </p:txEl>
                                          </p:spTgt>
                                        </p:tgtEl>
                                        <p:attrNameLst>
                                          <p:attrName>style.visibility</p:attrName>
                                        </p:attrNameLst>
                                      </p:cBhvr>
                                      <p:to>
                                        <p:strVal val="visible"/>
                                      </p:to>
                                    </p:set>
                                    <p:anim calcmode="lin" valueType="num">
                                      <p:cBhvr additive="base">
                                        <p:cTn id="50" dur="500" fill="hold"/>
                                        <p:tgtEl>
                                          <p:spTgt spid="50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03">
                                            <p:txEl>
                                              <p:pRg st="10" end="10"/>
                                            </p:txEl>
                                          </p:spTgt>
                                        </p:tgtEl>
                                        <p:attrNameLst>
                                          <p:attrName>style.visibility</p:attrName>
                                        </p:attrNameLst>
                                      </p:cBhvr>
                                      <p:to>
                                        <p:strVal val="visible"/>
                                      </p:to>
                                    </p:set>
                                    <p:anim calcmode="lin" valueType="num">
                                      <p:cBhvr additive="base">
                                        <p:cTn id="56" dur="500" fill="hold"/>
                                        <p:tgtEl>
                                          <p:spTgt spid="50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0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03">
                                            <p:txEl>
                                              <p:pRg st="11" end="11"/>
                                            </p:txEl>
                                          </p:spTgt>
                                        </p:tgtEl>
                                        <p:attrNameLst>
                                          <p:attrName>style.visibility</p:attrName>
                                        </p:attrNameLst>
                                      </p:cBhvr>
                                      <p:to>
                                        <p:strVal val="visible"/>
                                      </p:to>
                                    </p:set>
                                    <p:anim calcmode="lin" valueType="num">
                                      <p:cBhvr additive="base">
                                        <p:cTn id="62" dur="500" fill="hold"/>
                                        <p:tgtEl>
                                          <p:spTgt spid="50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03">
                                            <p:txEl>
                                              <p:pRg st="12" end="12"/>
                                            </p:txEl>
                                          </p:spTgt>
                                        </p:tgtEl>
                                        <p:attrNameLst>
                                          <p:attrName>style.visibility</p:attrName>
                                        </p:attrNameLst>
                                      </p:cBhvr>
                                      <p:to>
                                        <p:strVal val="visible"/>
                                      </p:to>
                                    </p:set>
                                    <p:anim calcmode="lin" valueType="num">
                                      <p:cBhvr additive="base">
                                        <p:cTn id="68" dur="500" fill="hold"/>
                                        <p:tgtEl>
                                          <p:spTgt spid="503">
                                            <p:txEl>
                                              <p:pRg st="12" end="1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0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03">
                                            <p:txEl>
                                              <p:pRg st="13" end="13"/>
                                            </p:txEl>
                                          </p:spTgt>
                                        </p:tgtEl>
                                        <p:attrNameLst>
                                          <p:attrName>style.visibility</p:attrName>
                                        </p:attrNameLst>
                                      </p:cBhvr>
                                      <p:to>
                                        <p:strVal val="visible"/>
                                      </p:to>
                                    </p:set>
                                    <p:anim calcmode="lin" valueType="num">
                                      <p:cBhvr additive="base">
                                        <p:cTn id="74" dur="500" fill="hold"/>
                                        <p:tgtEl>
                                          <p:spTgt spid="503">
                                            <p:txEl>
                                              <p:pRg st="13" end="1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0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obligatoires: </a:t>
            </a:r>
            <a:r>
              <a:rPr u="sng">
                <a:solidFill>
                  <a:srgbClr val="F5AF7C"/>
                </a:solidFill>
              </a:rPr>
              <a:t>sous-épreuve 2:</a:t>
            </a:r>
          </a:p>
        </p:txBody>
      </p:sp>
      <p:sp>
        <p:nvSpPr>
          <p:cNvPr id="507" name="Espace réservé du contenu 2"/>
          <p:cNvSpPr txBox="1">
            <a:spLocks noGrp="1"/>
          </p:cNvSpPr>
          <p:nvPr>
            <p:ph type="subTitle" idx="1"/>
          </p:nvPr>
        </p:nvSpPr>
        <p:spPr>
          <a:xfrm>
            <a:off x="765544" y="1350335"/>
            <a:ext cx="10820401" cy="4930944"/>
          </a:xfrm>
          <a:prstGeom prst="rect">
            <a:avLst/>
          </a:prstGeom>
        </p:spPr>
        <p:txBody>
          <a:bodyPr>
            <a:normAutofit lnSpcReduction="10000"/>
          </a:bodyPr>
          <a:lstStyle/>
          <a:p>
            <a:pPr defTabSz="420623">
              <a:spcBef>
                <a:spcPts val="900"/>
              </a:spcBef>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840" u="sng">
                <a:latin typeface="Arial Rounded MT Bold"/>
                <a:ea typeface="Arial Rounded MT Bold"/>
                <a:cs typeface="Arial Rounded MT Bold"/>
                <a:sym typeface="Arial Rounded MT Bold"/>
              </a:defRPr>
            </a:pPr>
            <a:r>
              <a:rPr dirty="0" err="1"/>
              <a:t>épreuve</a:t>
            </a:r>
            <a:r>
              <a:rPr dirty="0"/>
              <a:t> </a:t>
            </a:r>
            <a:r>
              <a:rPr dirty="0" err="1"/>
              <a:t>orale</a:t>
            </a:r>
            <a:r>
              <a:rPr dirty="0"/>
              <a:t> </a:t>
            </a:r>
            <a:r>
              <a:rPr dirty="0" err="1"/>
              <a:t>individuelle</a:t>
            </a:r>
            <a:r>
              <a:rPr dirty="0"/>
              <a:t>: 12 </a:t>
            </a:r>
            <a:r>
              <a:rPr dirty="0" err="1"/>
              <a:t>mn</a:t>
            </a:r>
            <a:r>
              <a:rPr dirty="0"/>
              <a:t> au CAP – 15mn au bac pro</a:t>
            </a:r>
          </a:p>
          <a:p>
            <a:pPr defTabSz="420623">
              <a:spcBef>
                <a:spcPts val="900"/>
              </a:spcBef>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840" u="sng">
                <a:latin typeface="Arial Rounded MT Bold"/>
                <a:ea typeface="Arial Rounded MT Bold"/>
                <a:cs typeface="Arial Rounded MT Bold"/>
                <a:sym typeface="Arial Rounded MT Bold"/>
              </a:defRPr>
            </a:pPr>
            <a:r>
              <a:rPr dirty="0" err="1"/>
              <a:t>Compétences</a:t>
            </a:r>
            <a:r>
              <a:rPr dirty="0"/>
              <a:t> </a:t>
            </a:r>
            <a:r>
              <a:rPr dirty="0" err="1"/>
              <a:t>évaluées</a:t>
            </a:r>
            <a:r>
              <a:rPr dirty="0"/>
              <a:t>: </a:t>
            </a:r>
            <a:r>
              <a:rPr dirty="0">
                <a:solidFill>
                  <a:srgbClr val="F5AF7C"/>
                </a:solidFill>
              </a:rPr>
              <a:t>POC, IO et CE </a:t>
            </a:r>
          </a:p>
          <a:p>
            <a:pPr defTabSz="420623">
              <a:spcBef>
                <a:spcPts val="900"/>
              </a:spcBef>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840" u="sng">
                <a:latin typeface="Arial Rounded MT Bold"/>
                <a:ea typeface="Arial Rounded MT Bold"/>
                <a:cs typeface="Arial Rounded MT Bold"/>
                <a:sym typeface="Arial Rounded MT Bold"/>
              </a:defRPr>
            </a:pPr>
            <a:r>
              <a:rPr dirty="0" err="1">
                <a:solidFill>
                  <a:schemeClr val="accent3">
                    <a:lumOff val="11519"/>
                  </a:schemeClr>
                </a:solidFill>
              </a:rPr>
              <a:t>Partie</a:t>
            </a:r>
            <a:r>
              <a:rPr dirty="0">
                <a:solidFill>
                  <a:schemeClr val="accent3">
                    <a:lumOff val="11519"/>
                  </a:schemeClr>
                </a:solidFill>
              </a:rPr>
              <a:t> 1</a:t>
            </a:r>
            <a:r>
              <a:rPr u="none" dirty="0">
                <a:solidFill>
                  <a:schemeClr val="accent3">
                    <a:lumOff val="11519"/>
                  </a:schemeClr>
                </a:solidFill>
              </a:rPr>
              <a:t>: </a:t>
            </a:r>
            <a:r>
              <a:rPr dirty="0">
                <a:solidFill>
                  <a:srgbClr val="F5AF7C"/>
                </a:solidFill>
              </a:rPr>
              <a:t>production </a:t>
            </a:r>
            <a:r>
              <a:rPr dirty="0" err="1">
                <a:solidFill>
                  <a:srgbClr val="F5AF7C"/>
                </a:solidFill>
              </a:rPr>
              <a:t>orale</a:t>
            </a:r>
            <a:r>
              <a:rPr dirty="0">
                <a:solidFill>
                  <a:srgbClr val="F5AF7C"/>
                </a:solidFill>
              </a:rPr>
              <a:t> </a:t>
            </a:r>
            <a:r>
              <a:rPr dirty="0" err="1">
                <a:solidFill>
                  <a:srgbClr val="F5AF7C"/>
                </a:solidFill>
              </a:rPr>
              <a:t>en</a:t>
            </a:r>
            <a:r>
              <a:rPr dirty="0">
                <a:solidFill>
                  <a:srgbClr val="F5AF7C"/>
                </a:solidFill>
              </a:rPr>
              <a:t> </a:t>
            </a:r>
            <a:r>
              <a:rPr dirty="0" err="1">
                <a:solidFill>
                  <a:srgbClr val="F5AF7C"/>
                </a:solidFill>
              </a:rPr>
              <a:t>continu</a:t>
            </a:r>
            <a:r>
              <a:rPr dirty="0">
                <a:solidFill>
                  <a:srgbClr val="F5AF7C"/>
                </a:solidFill>
              </a:rPr>
              <a:t>  de 2 à 3 </a:t>
            </a:r>
            <a:r>
              <a:rPr dirty="0" err="1">
                <a:solidFill>
                  <a:srgbClr val="F5AF7C"/>
                </a:solidFill>
              </a:rPr>
              <a:t>mn</a:t>
            </a:r>
            <a:r>
              <a:rPr dirty="0">
                <a:solidFill>
                  <a:srgbClr val="F5AF7C"/>
                </a:solidFill>
              </a:rPr>
              <a:t> au CAP, de 3 à 5 </a:t>
            </a:r>
            <a:r>
              <a:rPr dirty="0" err="1">
                <a:solidFill>
                  <a:srgbClr val="F5AF7C"/>
                </a:solidFill>
              </a:rPr>
              <a:t>mn</a:t>
            </a:r>
            <a:r>
              <a:rPr dirty="0">
                <a:solidFill>
                  <a:srgbClr val="F5AF7C"/>
                </a:solidFill>
              </a:rPr>
              <a:t> au bac pro</a:t>
            </a:r>
          </a:p>
          <a:p>
            <a:pPr defTabSz="420623">
              <a:spcBef>
                <a:spcPts val="900"/>
              </a:spcBef>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840">
                <a:latin typeface="Arial Rounded MT Bold"/>
                <a:ea typeface="Arial Rounded MT Bold"/>
                <a:cs typeface="Arial Rounded MT Bold"/>
                <a:sym typeface="Arial Rounded MT Bold"/>
              </a:defRPr>
            </a:pPr>
            <a:r>
              <a:rPr dirty="0"/>
              <a:t>Le </a:t>
            </a:r>
            <a:r>
              <a:rPr dirty="0" err="1"/>
              <a:t>candidat</a:t>
            </a:r>
            <a:r>
              <a:rPr dirty="0"/>
              <a:t> </a:t>
            </a:r>
            <a:r>
              <a:rPr dirty="0" err="1"/>
              <a:t>présente</a:t>
            </a:r>
            <a:r>
              <a:rPr dirty="0"/>
              <a:t> et rend </a:t>
            </a:r>
            <a:r>
              <a:rPr dirty="0" err="1"/>
              <a:t>compte</a:t>
            </a:r>
            <a:r>
              <a:rPr dirty="0"/>
              <a:t> </a:t>
            </a:r>
            <a:r>
              <a:rPr dirty="0" err="1"/>
              <a:t>soit</a:t>
            </a:r>
            <a:r>
              <a:rPr sz="1656" dirty="0"/>
              <a:t>:</a:t>
            </a:r>
          </a:p>
          <a:p>
            <a:pPr marL="262890" indent="-262890" algn="just" defTabSz="420623">
              <a:spcBef>
                <a:spcPts val="900"/>
              </a:spcBef>
              <a:buClr>
                <a:schemeClr val="accent1"/>
              </a:buClr>
              <a:buSzPct val="80000"/>
              <a:buFont typeface="Arial"/>
              <a:buChar char="•"/>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656">
                <a:latin typeface="Arial Rounded MT Bold"/>
                <a:ea typeface="Arial Rounded MT Bold"/>
                <a:cs typeface="Arial Rounded MT Bold"/>
                <a:sym typeface="Arial Rounded MT Bold"/>
              </a:defRPr>
            </a:pPr>
            <a:r>
              <a:rPr dirty="0"/>
              <a:t>D’un travail, un </a:t>
            </a:r>
            <a:r>
              <a:rPr dirty="0" err="1"/>
              <a:t>projet</a:t>
            </a:r>
            <a:r>
              <a:rPr dirty="0"/>
              <a:t>, </a:t>
            </a:r>
            <a:r>
              <a:rPr dirty="0" err="1"/>
              <a:t>produit</a:t>
            </a:r>
            <a:r>
              <a:rPr dirty="0"/>
              <a:t> </a:t>
            </a:r>
            <a:r>
              <a:rPr dirty="0" err="1"/>
              <a:t>ou</a:t>
            </a:r>
            <a:r>
              <a:rPr dirty="0"/>
              <a:t> service </a:t>
            </a:r>
            <a:r>
              <a:rPr dirty="0" err="1"/>
              <a:t>qu’il</a:t>
            </a:r>
            <a:r>
              <a:rPr dirty="0"/>
              <a:t> a </a:t>
            </a:r>
            <a:r>
              <a:rPr dirty="0" err="1"/>
              <a:t>réalisé</a:t>
            </a:r>
            <a:r>
              <a:rPr dirty="0"/>
              <a:t> dans le cadre des </a:t>
            </a:r>
            <a:r>
              <a:rPr dirty="0" err="1"/>
              <a:t>enseignements</a:t>
            </a:r>
            <a:r>
              <a:rPr dirty="0"/>
              <a:t> </a:t>
            </a:r>
            <a:r>
              <a:rPr dirty="0" err="1"/>
              <a:t>qu’il</a:t>
            </a:r>
            <a:r>
              <a:rPr dirty="0"/>
              <a:t> a </a:t>
            </a:r>
            <a:r>
              <a:rPr dirty="0" err="1"/>
              <a:t>suivis</a:t>
            </a:r>
            <a:r>
              <a:rPr dirty="0"/>
              <a:t> </a:t>
            </a:r>
            <a:r>
              <a:rPr dirty="0" err="1"/>
              <a:t>ou</a:t>
            </a:r>
            <a:r>
              <a:rPr dirty="0"/>
              <a:t> </a:t>
            </a:r>
            <a:r>
              <a:rPr dirty="0" err="1"/>
              <a:t>une</a:t>
            </a:r>
            <a:r>
              <a:rPr dirty="0"/>
              <a:t> </a:t>
            </a:r>
            <a:r>
              <a:rPr dirty="0" err="1"/>
              <a:t>expérience</a:t>
            </a:r>
            <a:r>
              <a:rPr dirty="0"/>
              <a:t> </a:t>
            </a:r>
            <a:r>
              <a:rPr dirty="0" err="1"/>
              <a:t>professionnelle</a:t>
            </a:r>
            <a:r>
              <a:rPr dirty="0"/>
              <a:t> dans le cadre </a:t>
            </a:r>
            <a:r>
              <a:rPr dirty="0" err="1"/>
              <a:t>d’une</a:t>
            </a:r>
            <a:r>
              <a:rPr dirty="0"/>
              <a:t> </a:t>
            </a:r>
            <a:r>
              <a:rPr dirty="0" err="1"/>
              <a:t>mobilité</a:t>
            </a:r>
            <a:r>
              <a:rPr dirty="0"/>
              <a:t> à </a:t>
            </a:r>
            <a:r>
              <a:rPr dirty="0" err="1"/>
              <a:t>l’étranger</a:t>
            </a:r>
            <a:r>
              <a:rPr dirty="0"/>
              <a:t> </a:t>
            </a:r>
            <a:r>
              <a:rPr dirty="0" err="1"/>
              <a:t>ou</a:t>
            </a:r>
            <a:r>
              <a:rPr dirty="0"/>
              <a:t> non. </a:t>
            </a:r>
          </a:p>
          <a:p>
            <a:pPr marL="262890" indent="-262890" algn="just" defTabSz="420623">
              <a:spcBef>
                <a:spcPts val="900"/>
              </a:spcBef>
              <a:buClr>
                <a:schemeClr val="accent1"/>
              </a:buClr>
              <a:buSzPct val="80000"/>
              <a:buFont typeface="Arial"/>
              <a:buChar char="•"/>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656">
                <a:latin typeface="Arial Rounded MT Bold"/>
                <a:ea typeface="Arial Rounded MT Bold"/>
                <a:cs typeface="Arial Rounded MT Bold"/>
                <a:sym typeface="Arial Rounded MT Bold"/>
              </a:defRPr>
            </a:pPr>
            <a:r>
              <a:rPr dirty="0"/>
              <a:t>Le </a:t>
            </a:r>
            <a:r>
              <a:rPr dirty="0" err="1"/>
              <a:t>candidat</a:t>
            </a:r>
            <a:r>
              <a:rPr dirty="0"/>
              <a:t> </a:t>
            </a:r>
            <a:r>
              <a:rPr dirty="0" err="1"/>
              <a:t>peut</a:t>
            </a:r>
            <a:r>
              <a:rPr dirty="0"/>
              <a:t> </a:t>
            </a:r>
            <a:r>
              <a:rPr dirty="0" err="1"/>
              <a:t>exprimer</a:t>
            </a:r>
            <a:r>
              <a:rPr dirty="0"/>
              <a:t> son point de </a:t>
            </a:r>
            <a:r>
              <a:rPr dirty="0" err="1"/>
              <a:t>vue</a:t>
            </a:r>
            <a:r>
              <a:rPr dirty="0"/>
              <a:t> sur </a:t>
            </a:r>
            <a:r>
              <a:rPr dirty="0" err="1"/>
              <a:t>l’expérience</a:t>
            </a:r>
            <a:r>
              <a:rPr dirty="0"/>
              <a:t> </a:t>
            </a:r>
            <a:r>
              <a:rPr dirty="0" err="1"/>
              <a:t>dont</a:t>
            </a:r>
            <a:r>
              <a:rPr dirty="0"/>
              <a:t> </a:t>
            </a:r>
            <a:r>
              <a:rPr dirty="0" err="1"/>
              <a:t>il</a:t>
            </a:r>
            <a:r>
              <a:rPr dirty="0"/>
              <a:t> rend </a:t>
            </a:r>
            <a:r>
              <a:rPr dirty="0" err="1"/>
              <a:t>compte</a:t>
            </a:r>
            <a:r>
              <a:rPr dirty="0"/>
              <a:t>, </a:t>
            </a:r>
            <a:r>
              <a:rPr dirty="0" err="1"/>
              <a:t>en</a:t>
            </a:r>
            <a:r>
              <a:rPr dirty="0"/>
              <a:t> </a:t>
            </a:r>
            <a:r>
              <a:rPr dirty="0" err="1"/>
              <a:t>veillant</a:t>
            </a:r>
            <a:r>
              <a:rPr dirty="0"/>
              <a:t> à </a:t>
            </a:r>
            <a:r>
              <a:rPr dirty="0" err="1"/>
              <a:t>argumenter</a:t>
            </a:r>
            <a:r>
              <a:rPr dirty="0"/>
              <a:t> </a:t>
            </a:r>
            <a:r>
              <a:rPr dirty="0" err="1"/>
              <a:t>ce</a:t>
            </a:r>
            <a:r>
              <a:rPr dirty="0"/>
              <a:t> point de </a:t>
            </a:r>
            <a:r>
              <a:rPr dirty="0" err="1"/>
              <a:t>vue</a:t>
            </a:r>
            <a:r>
              <a:rPr dirty="0"/>
              <a:t>.</a:t>
            </a:r>
          </a:p>
          <a:p>
            <a:pPr marL="262890" indent="-262890" algn="just" defTabSz="420623">
              <a:spcBef>
                <a:spcPts val="900"/>
              </a:spcBef>
              <a:buClr>
                <a:schemeClr val="accent1"/>
              </a:buClr>
              <a:buSzPct val="80000"/>
              <a:buFont typeface="Arial"/>
              <a:buChar char="•"/>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656">
                <a:latin typeface="Arial Rounded MT Bold"/>
                <a:ea typeface="Arial Rounded MT Bold"/>
                <a:cs typeface="Arial Rounded MT Bold"/>
                <a:sym typeface="Arial Rounded MT Bold"/>
              </a:defRPr>
            </a:pPr>
            <a:r>
              <a:rPr dirty="0"/>
              <a:t>Pour son exposé, le </a:t>
            </a:r>
            <a:r>
              <a:rPr dirty="0" err="1"/>
              <a:t>candidat</a:t>
            </a:r>
            <a:r>
              <a:rPr dirty="0"/>
              <a:t> </a:t>
            </a:r>
            <a:r>
              <a:rPr dirty="0" err="1"/>
              <a:t>n’est</a:t>
            </a:r>
            <a:r>
              <a:rPr dirty="0"/>
              <a:t> pas </a:t>
            </a:r>
            <a:r>
              <a:rPr dirty="0" err="1"/>
              <a:t>autorisé</a:t>
            </a:r>
            <a:r>
              <a:rPr dirty="0"/>
              <a:t> à </a:t>
            </a:r>
            <a:r>
              <a:rPr dirty="0" err="1"/>
              <a:t>s’exprimer</a:t>
            </a:r>
            <a:r>
              <a:rPr dirty="0"/>
              <a:t> à </a:t>
            </a:r>
            <a:r>
              <a:rPr dirty="0" err="1"/>
              <a:t>partir</a:t>
            </a:r>
            <a:r>
              <a:rPr dirty="0"/>
              <a:t> de notes. Il </a:t>
            </a:r>
            <a:r>
              <a:rPr dirty="0" err="1"/>
              <a:t>peut</a:t>
            </a:r>
            <a:r>
              <a:rPr dirty="0"/>
              <a:t> </a:t>
            </a:r>
            <a:r>
              <a:rPr dirty="0" err="1"/>
              <a:t>présenter</a:t>
            </a:r>
            <a:r>
              <a:rPr dirty="0"/>
              <a:t> un document de nature </a:t>
            </a:r>
            <a:r>
              <a:rPr dirty="0" err="1"/>
              <a:t>iconographique</a:t>
            </a:r>
            <a:r>
              <a:rPr dirty="0"/>
              <a:t> (</a:t>
            </a:r>
            <a:r>
              <a:rPr dirty="0" err="1"/>
              <a:t>photographie</a:t>
            </a:r>
            <a:r>
              <a:rPr dirty="0"/>
              <a:t>, </a:t>
            </a:r>
            <a:r>
              <a:rPr dirty="0" err="1"/>
              <a:t>schéma</a:t>
            </a:r>
            <a:r>
              <a:rPr dirty="0"/>
              <a:t>, croquis, reproduction </a:t>
            </a:r>
            <a:r>
              <a:rPr dirty="0" err="1"/>
              <a:t>d’œuvre</a:t>
            </a:r>
            <a:r>
              <a:rPr dirty="0"/>
              <a:t> d’art) </a:t>
            </a:r>
            <a:r>
              <a:rPr dirty="0" err="1"/>
              <a:t>nécessaire</a:t>
            </a:r>
            <a:r>
              <a:rPr dirty="0"/>
              <a:t> à la </a:t>
            </a:r>
            <a:r>
              <a:rPr dirty="0" err="1"/>
              <a:t>compréhension</a:t>
            </a:r>
            <a:r>
              <a:rPr dirty="0"/>
              <a:t> de son </a:t>
            </a:r>
            <a:r>
              <a:rPr dirty="0" err="1"/>
              <a:t>propos</a:t>
            </a:r>
            <a:r>
              <a:rPr dirty="0"/>
              <a:t>. La carte </a:t>
            </a:r>
            <a:r>
              <a:rPr dirty="0" err="1"/>
              <a:t>mentale</a:t>
            </a:r>
            <a:r>
              <a:rPr dirty="0"/>
              <a:t> </a:t>
            </a:r>
            <a:r>
              <a:rPr dirty="0" err="1"/>
              <a:t>est</a:t>
            </a:r>
            <a:r>
              <a:rPr dirty="0"/>
              <a:t> </a:t>
            </a:r>
            <a:r>
              <a:rPr dirty="0" err="1"/>
              <a:t>tolérée</a:t>
            </a:r>
            <a:r>
              <a:rPr dirty="0"/>
              <a:t>.</a:t>
            </a:r>
          </a:p>
          <a:p>
            <a:pPr marL="262890" indent="-262890" algn="just" defTabSz="420623">
              <a:spcBef>
                <a:spcPts val="900"/>
              </a:spcBef>
              <a:buClr>
                <a:schemeClr val="accent1"/>
              </a:buClr>
              <a:buSzPct val="80000"/>
              <a:buFont typeface="Arial"/>
              <a:buChar char="•"/>
              <a:tabLst>
                <a:tab pos="317500" algn="l"/>
                <a:tab pos="647700" algn="l"/>
                <a:tab pos="965200" algn="l"/>
                <a:tab pos="1295400" algn="l"/>
                <a:tab pos="1625600" algn="l"/>
                <a:tab pos="1955800" algn="l"/>
                <a:tab pos="2273300" algn="l"/>
                <a:tab pos="2603500" algn="l"/>
                <a:tab pos="2933700" algn="l"/>
                <a:tab pos="3263900" algn="l"/>
                <a:tab pos="3594100" algn="l"/>
                <a:tab pos="3911600" algn="l"/>
              </a:tabLst>
              <a:defRPr sz="1656">
                <a:latin typeface="Arial Rounded MT Bold"/>
                <a:ea typeface="Arial Rounded MT Bold"/>
                <a:cs typeface="Arial Rounded MT Bold"/>
                <a:sym typeface="Arial Rounded MT Bold"/>
              </a:defRPr>
            </a:pPr>
            <a:r>
              <a:rPr dirty="0" err="1"/>
              <a:t>L’évaluateur</a:t>
            </a:r>
            <a:r>
              <a:rPr dirty="0"/>
              <a:t> </a:t>
            </a:r>
            <a:r>
              <a:rPr dirty="0" err="1"/>
              <a:t>uniquement</a:t>
            </a:r>
            <a:r>
              <a:rPr dirty="0"/>
              <a:t> </a:t>
            </a:r>
            <a:r>
              <a:rPr dirty="0" err="1"/>
              <a:t>en</a:t>
            </a:r>
            <a:r>
              <a:rPr dirty="0"/>
              <a:t> position </a:t>
            </a:r>
            <a:r>
              <a:rPr dirty="0" err="1"/>
              <a:t>d’écoute</a:t>
            </a:r>
            <a:r>
              <a:rPr dirty="0"/>
              <a:t>, laisse le </a:t>
            </a:r>
            <a:r>
              <a:rPr dirty="0" err="1"/>
              <a:t>candidat</a:t>
            </a:r>
            <a:r>
              <a:rPr dirty="0"/>
              <a:t> </a:t>
            </a:r>
            <a:r>
              <a:rPr dirty="0" err="1"/>
              <a:t>s’exprimer</a:t>
            </a:r>
            <a:r>
              <a:rPr dirty="0"/>
              <a:t> et </a:t>
            </a:r>
            <a:r>
              <a:rPr dirty="0" err="1"/>
              <a:t>veille</a:t>
            </a:r>
            <a:r>
              <a:rPr dirty="0"/>
              <a:t> à ne pas </a:t>
            </a:r>
            <a:r>
              <a:rPr dirty="0" err="1"/>
              <a:t>l’interrompre</a:t>
            </a:r>
            <a:r>
              <a:rPr dirty="0"/>
              <a:t> </a:t>
            </a:r>
            <a:r>
              <a:rPr dirty="0" err="1"/>
              <a:t>même</a:t>
            </a:r>
            <a:r>
              <a:rPr dirty="0"/>
              <a:t> </a:t>
            </a:r>
            <a:r>
              <a:rPr dirty="0" err="1"/>
              <a:t>s’il</a:t>
            </a:r>
            <a:r>
              <a:rPr dirty="0"/>
              <a:t> </a:t>
            </a:r>
            <a:r>
              <a:rPr dirty="0" err="1"/>
              <a:t>hésite</a:t>
            </a:r>
            <a:r>
              <a:rPr dirty="0"/>
              <a:t>.</a:t>
            </a:r>
          </a:p>
        </p:txBody>
      </p:sp>
      <p:sp>
        <p:nvSpPr>
          <p:cNvPr id="508"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animEffect transition="in" filter="wipe(down)">
                                      <p:cBhvr>
                                        <p:cTn id="7" dur="500"/>
                                        <p:tgtEl>
                                          <p:spTgt spid="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7">
                                            <p:txEl>
                                              <p:pRg st="1" end="1"/>
                                            </p:txEl>
                                          </p:spTgt>
                                        </p:tgtEl>
                                        <p:attrNameLst>
                                          <p:attrName>style.visibility</p:attrName>
                                        </p:attrNameLst>
                                      </p:cBhvr>
                                      <p:to>
                                        <p:strVal val="visible"/>
                                      </p:to>
                                    </p:set>
                                    <p:animEffect transition="in" filter="wipe(down)">
                                      <p:cBhvr>
                                        <p:cTn id="12" dur="500"/>
                                        <p:tgtEl>
                                          <p:spTgt spid="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7">
                                            <p:txEl>
                                              <p:pRg st="2" end="2"/>
                                            </p:txEl>
                                          </p:spTgt>
                                        </p:tgtEl>
                                        <p:attrNameLst>
                                          <p:attrName>style.visibility</p:attrName>
                                        </p:attrNameLst>
                                      </p:cBhvr>
                                      <p:to>
                                        <p:strVal val="visible"/>
                                      </p:to>
                                    </p:set>
                                    <p:animEffect transition="in" filter="wipe(down)">
                                      <p:cBhvr>
                                        <p:cTn id="17" dur="500"/>
                                        <p:tgtEl>
                                          <p:spTgt spid="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7">
                                            <p:txEl>
                                              <p:pRg st="3" end="3"/>
                                            </p:txEl>
                                          </p:spTgt>
                                        </p:tgtEl>
                                        <p:attrNameLst>
                                          <p:attrName>style.visibility</p:attrName>
                                        </p:attrNameLst>
                                      </p:cBhvr>
                                      <p:to>
                                        <p:strVal val="visible"/>
                                      </p:to>
                                    </p:set>
                                    <p:animEffect transition="in" filter="wipe(down)">
                                      <p:cBhvr>
                                        <p:cTn id="22" dur="500"/>
                                        <p:tgtEl>
                                          <p:spTgt spid="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7">
                                            <p:txEl>
                                              <p:pRg st="4" end="4"/>
                                            </p:txEl>
                                          </p:spTgt>
                                        </p:tgtEl>
                                        <p:attrNameLst>
                                          <p:attrName>style.visibility</p:attrName>
                                        </p:attrNameLst>
                                      </p:cBhvr>
                                      <p:to>
                                        <p:strVal val="visible"/>
                                      </p:to>
                                    </p:set>
                                    <p:animEffect transition="in" filter="fade">
                                      <p:cBhvr>
                                        <p:cTn id="27" dur="1000"/>
                                        <p:tgtEl>
                                          <p:spTgt spid="507">
                                            <p:txEl>
                                              <p:pRg st="4" end="4"/>
                                            </p:txEl>
                                          </p:spTgt>
                                        </p:tgtEl>
                                      </p:cBhvr>
                                    </p:animEffect>
                                    <p:anim calcmode="lin" valueType="num">
                                      <p:cBhvr>
                                        <p:cTn id="28" dur="1000" fill="hold"/>
                                        <p:tgtEl>
                                          <p:spTgt spid="50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07">
                                            <p:txEl>
                                              <p:pRg st="5" end="5"/>
                                            </p:txEl>
                                          </p:spTgt>
                                        </p:tgtEl>
                                        <p:attrNameLst>
                                          <p:attrName>style.visibility</p:attrName>
                                        </p:attrNameLst>
                                      </p:cBhvr>
                                      <p:to>
                                        <p:strVal val="visible"/>
                                      </p:to>
                                    </p:set>
                                    <p:animEffect transition="in" filter="barn(inVertical)">
                                      <p:cBhvr>
                                        <p:cTn id="34" dur="500"/>
                                        <p:tgtEl>
                                          <p:spTgt spid="507">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07">
                                            <p:txEl>
                                              <p:pRg st="6" end="6"/>
                                            </p:txEl>
                                          </p:spTgt>
                                        </p:tgtEl>
                                        <p:attrNameLst>
                                          <p:attrName>style.visibility</p:attrName>
                                        </p:attrNameLst>
                                      </p:cBhvr>
                                      <p:to>
                                        <p:strVal val="visible"/>
                                      </p:to>
                                    </p:set>
                                    <p:anim calcmode="lin" valueType="num">
                                      <p:cBhvr additive="base">
                                        <p:cTn id="39" dur="500" fill="hold"/>
                                        <p:tgtEl>
                                          <p:spTgt spid="50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07">
                                            <p:txEl>
                                              <p:pRg st="7" end="7"/>
                                            </p:txEl>
                                          </p:spTgt>
                                        </p:tgtEl>
                                        <p:attrNameLst>
                                          <p:attrName>style.visibility</p:attrName>
                                        </p:attrNameLst>
                                      </p:cBhvr>
                                      <p:to>
                                        <p:strVal val="visible"/>
                                      </p:to>
                                    </p:set>
                                    <p:animEffect transition="in" filter="barn(inVertical)">
                                      <p:cBhvr>
                                        <p:cTn id="45" dur="500"/>
                                        <p:tgtEl>
                                          <p:spTgt spid="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obligatoires: </a:t>
            </a:r>
            <a:r>
              <a:rPr u="sng">
                <a:solidFill>
                  <a:srgbClr val="F5AF7C"/>
                </a:solidFill>
              </a:rPr>
              <a:t>sous-épreuve 2:</a:t>
            </a:r>
          </a:p>
        </p:txBody>
      </p:sp>
      <p:sp>
        <p:nvSpPr>
          <p:cNvPr id="511" name="Espace réservé du contenu 2"/>
          <p:cNvSpPr txBox="1">
            <a:spLocks noGrp="1"/>
          </p:cNvSpPr>
          <p:nvPr>
            <p:ph type="subTitle" idx="1"/>
          </p:nvPr>
        </p:nvSpPr>
        <p:spPr>
          <a:xfrm>
            <a:off x="698780" y="1433274"/>
            <a:ext cx="10820401" cy="4930943"/>
          </a:xfrm>
          <a:prstGeom prst="rect">
            <a:avLst/>
          </a:prstGeom>
        </p:spPr>
        <p:txBody>
          <a:bodyPr/>
          <a:lstStyle/>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err="1"/>
              <a:t>épreuve</a:t>
            </a:r>
            <a:r>
              <a:rPr dirty="0"/>
              <a:t> </a:t>
            </a:r>
            <a:r>
              <a:rPr dirty="0" err="1"/>
              <a:t>orale</a:t>
            </a:r>
            <a:r>
              <a:rPr dirty="0"/>
              <a:t> </a:t>
            </a:r>
            <a:r>
              <a:rPr dirty="0" err="1"/>
              <a:t>individuelle</a:t>
            </a:r>
            <a:r>
              <a:rPr dirty="0"/>
              <a:t>: 12 </a:t>
            </a:r>
            <a:r>
              <a:rPr dirty="0" err="1"/>
              <a:t>mn</a:t>
            </a:r>
            <a:r>
              <a:rPr dirty="0"/>
              <a:t> au CAP – 15mn au bac pro</a:t>
            </a:r>
          </a:p>
          <a:p>
            <a:pPr algn="just">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err="1">
                <a:solidFill>
                  <a:schemeClr val="accent3">
                    <a:lumOff val="11519"/>
                  </a:schemeClr>
                </a:solidFill>
              </a:rPr>
              <a:t>Partie</a:t>
            </a:r>
            <a:r>
              <a:rPr dirty="0">
                <a:solidFill>
                  <a:schemeClr val="accent3">
                    <a:lumOff val="11519"/>
                  </a:schemeClr>
                </a:solidFill>
              </a:rPr>
              <a:t> 2</a:t>
            </a:r>
            <a:r>
              <a:rPr u="none" dirty="0">
                <a:solidFill>
                  <a:schemeClr val="accent3">
                    <a:lumOff val="11519"/>
                  </a:schemeClr>
                </a:solidFill>
              </a:rPr>
              <a:t> :</a:t>
            </a:r>
            <a:r>
              <a:rPr u="none" dirty="0"/>
              <a:t> </a:t>
            </a:r>
            <a:r>
              <a:rPr u="none" dirty="0">
                <a:solidFill>
                  <a:srgbClr val="F5AF7C"/>
                </a:solidFill>
              </a:rPr>
              <a:t>interaction </a:t>
            </a:r>
            <a:r>
              <a:rPr u="none" dirty="0" err="1">
                <a:solidFill>
                  <a:srgbClr val="F5AF7C"/>
                </a:solidFill>
              </a:rPr>
              <a:t>orale</a:t>
            </a:r>
            <a:r>
              <a:rPr u="none" dirty="0">
                <a:solidFill>
                  <a:srgbClr val="F5AF7C"/>
                </a:solidFill>
              </a:rPr>
              <a:t> </a:t>
            </a:r>
          </a:p>
          <a:p>
            <a:pPr algn="just">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u="none" dirty="0"/>
              <a:t>durée </a:t>
            </a:r>
            <a:r>
              <a:rPr u="none" dirty="0" err="1"/>
              <a:t>maximale</a:t>
            </a:r>
            <a:r>
              <a:rPr u="none" dirty="0"/>
              <a:t>:</a:t>
            </a:r>
            <a:r>
              <a:rPr u="none" dirty="0">
                <a:solidFill>
                  <a:srgbClr val="F5AF7C"/>
                </a:solidFill>
              </a:rPr>
              <a:t> </a:t>
            </a:r>
          </a:p>
          <a:p>
            <a:pPr algn="just">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u="none" dirty="0">
                <a:solidFill>
                  <a:srgbClr val="F5AF7C"/>
                </a:solidFill>
              </a:rPr>
              <a:t>3 </a:t>
            </a:r>
            <a:r>
              <a:rPr u="none" dirty="0" err="1">
                <a:solidFill>
                  <a:srgbClr val="F5AF7C"/>
                </a:solidFill>
              </a:rPr>
              <a:t>mN</a:t>
            </a:r>
            <a:r>
              <a:rPr u="none" dirty="0">
                <a:solidFill>
                  <a:srgbClr val="F5AF7C"/>
                </a:solidFill>
              </a:rPr>
              <a:t> au cap   /  5 </a:t>
            </a:r>
            <a:r>
              <a:rPr u="none" dirty="0" err="1">
                <a:solidFill>
                  <a:srgbClr val="F5AF7C"/>
                </a:solidFill>
              </a:rPr>
              <a:t>mn</a:t>
            </a:r>
            <a:r>
              <a:rPr u="none" dirty="0">
                <a:solidFill>
                  <a:srgbClr val="F5AF7C"/>
                </a:solidFill>
              </a:rPr>
              <a:t> au bac pro</a:t>
            </a:r>
          </a:p>
          <a:p>
            <a:pPr algn="just">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Cet</a:t>
            </a:r>
            <a:r>
              <a:rPr dirty="0"/>
              <a:t> </a:t>
            </a:r>
            <a:r>
              <a:rPr dirty="0" err="1"/>
              <a:t>échange</a:t>
            </a:r>
            <a:r>
              <a:rPr dirty="0"/>
              <a:t> oral commence par prendre </a:t>
            </a:r>
            <a:r>
              <a:rPr dirty="0" err="1"/>
              <a:t>appui</a:t>
            </a:r>
            <a:r>
              <a:rPr dirty="0"/>
              <a:t> sur </a:t>
            </a:r>
            <a:r>
              <a:rPr dirty="0" err="1"/>
              <a:t>l’exposé</a:t>
            </a:r>
            <a:r>
              <a:rPr dirty="0"/>
              <a:t> du </a:t>
            </a:r>
            <a:r>
              <a:rPr dirty="0" err="1"/>
              <a:t>candidat</a:t>
            </a:r>
            <a:r>
              <a:rPr dirty="0"/>
              <a:t> et </a:t>
            </a:r>
            <a:r>
              <a:rPr dirty="0" err="1"/>
              <a:t>comporte</a:t>
            </a:r>
            <a:r>
              <a:rPr dirty="0"/>
              <a:t> des questions, </a:t>
            </a:r>
            <a:r>
              <a:rPr dirty="0" err="1"/>
              <a:t>demandes</a:t>
            </a:r>
            <a:r>
              <a:rPr dirty="0"/>
              <a:t> </a:t>
            </a:r>
            <a:r>
              <a:rPr dirty="0" err="1"/>
              <a:t>d’explications</a:t>
            </a:r>
            <a:r>
              <a:rPr dirty="0"/>
              <a:t> </a:t>
            </a:r>
            <a:r>
              <a:rPr dirty="0" err="1"/>
              <a:t>complémentaires</a:t>
            </a:r>
            <a:r>
              <a:rPr dirty="0"/>
              <a:t>. au </a:t>
            </a:r>
            <a:r>
              <a:rPr dirty="0" err="1"/>
              <a:t>cours</a:t>
            </a:r>
            <a:r>
              <a:rPr dirty="0"/>
              <a:t> de </a:t>
            </a:r>
            <a:r>
              <a:rPr dirty="0" err="1"/>
              <a:t>cet</a:t>
            </a:r>
            <a:r>
              <a:rPr dirty="0"/>
              <a:t> </a:t>
            </a:r>
            <a:r>
              <a:rPr dirty="0" err="1"/>
              <a:t>entretien</a:t>
            </a:r>
            <a:r>
              <a:rPr dirty="0"/>
              <a:t>, le </a:t>
            </a:r>
            <a:r>
              <a:rPr dirty="0" err="1"/>
              <a:t>candidat</a:t>
            </a:r>
            <a:r>
              <a:rPr dirty="0"/>
              <a:t> </a:t>
            </a:r>
            <a:r>
              <a:rPr dirty="0" err="1"/>
              <a:t>doit</a:t>
            </a:r>
            <a:r>
              <a:rPr dirty="0"/>
              <a:t> faire </a:t>
            </a:r>
            <a:r>
              <a:rPr dirty="0" err="1"/>
              <a:t>preuve</a:t>
            </a:r>
            <a:r>
              <a:rPr dirty="0"/>
              <a:t> de son aptitude à </a:t>
            </a:r>
            <a:r>
              <a:rPr dirty="0" err="1"/>
              <a:t>s’exprimer</a:t>
            </a:r>
            <a:r>
              <a:rPr dirty="0"/>
              <a:t> et à </a:t>
            </a:r>
            <a:r>
              <a:rPr dirty="0" err="1"/>
              <a:t>communiquer</a:t>
            </a:r>
            <a:r>
              <a:rPr dirty="0"/>
              <a:t> </a:t>
            </a:r>
            <a:r>
              <a:rPr dirty="0" err="1"/>
              <a:t>spontanément</a:t>
            </a:r>
            <a:r>
              <a:rPr dirty="0"/>
              <a:t>.</a:t>
            </a:r>
          </a:p>
          <a:p>
            <a:pPr algn="just">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Puis</a:t>
            </a:r>
            <a:r>
              <a:rPr dirty="0"/>
              <a:t> </a:t>
            </a:r>
            <a:r>
              <a:rPr dirty="0" err="1"/>
              <a:t>l’examinateur</a:t>
            </a:r>
            <a:r>
              <a:rPr dirty="0"/>
              <a:t> </a:t>
            </a:r>
            <a:r>
              <a:rPr dirty="0" err="1"/>
              <a:t>ouvre</a:t>
            </a:r>
            <a:r>
              <a:rPr dirty="0"/>
              <a:t> et </a:t>
            </a:r>
            <a:r>
              <a:rPr dirty="0" err="1"/>
              <a:t>élargit</a:t>
            </a:r>
            <a:r>
              <a:rPr dirty="0"/>
              <a:t> </a:t>
            </a:r>
            <a:r>
              <a:rPr dirty="0" err="1"/>
              <a:t>si</a:t>
            </a:r>
            <a:r>
              <a:rPr dirty="0"/>
              <a:t> </a:t>
            </a:r>
            <a:r>
              <a:rPr dirty="0" err="1"/>
              <a:t>besoin</a:t>
            </a:r>
            <a:r>
              <a:rPr dirty="0"/>
              <a:t> les </a:t>
            </a:r>
            <a:r>
              <a:rPr dirty="0" err="1"/>
              <a:t>sujets</a:t>
            </a:r>
            <a:r>
              <a:rPr dirty="0"/>
              <a:t> sur </a:t>
            </a:r>
            <a:r>
              <a:rPr dirty="0" err="1"/>
              <a:t>lesquels</a:t>
            </a:r>
            <a:r>
              <a:rPr dirty="0"/>
              <a:t> </a:t>
            </a:r>
            <a:r>
              <a:rPr dirty="0" err="1"/>
              <a:t>peut</a:t>
            </a:r>
            <a:r>
              <a:rPr dirty="0"/>
              <a:t> porter </a:t>
            </a:r>
            <a:r>
              <a:rPr dirty="0" err="1"/>
              <a:t>l’échange</a:t>
            </a:r>
            <a:r>
              <a:rPr dirty="0"/>
              <a:t> </a:t>
            </a:r>
            <a:r>
              <a:rPr dirty="0" err="1"/>
              <a:t>attendu</a:t>
            </a:r>
            <a:r>
              <a:rPr dirty="0"/>
              <a:t>.</a:t>
            </a:r>
          </a:p>
        </p:txBody>
      </p:sp>
      <p:sp>
        <p:nvSpPr>
          <p:cNvPr id="512"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1">
                                            <p:txEl>
                                              <p:pRg st="1" end="1"/>
                                            </p:txEl>
                                          </p:spTgt>
                                        </p:tgtEl>
                                        <p:attrNameLst>
                                          <p:attrName>style.visibility</p:attrName>
                                        </p:attrNameLst>
                                      </p:cBhvr>
                                      <p:to>
                                        <p:strVal val="visible"/>
                                      </p:to>
                                    </p:set>
                                    <p:animEffect transition="in" filter="wipe(down)">
                                      <p:cBhvr>
                                        <p:cTn id="7" dur="500"/>
                                        <p:tgtEl>
                                          <p:spTgt spid="5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1">
                                            <p:txEl>
                                              <p:pRg st="2" end="2"/>
                                            </p:txEl>
                                          </p:spTgt>
                                        </p:tgtEl>
                                        <p:attrNameLst>
                                          <p:attrName>style.visibility</p:attrName>
                                        </p:attrNameLst>
                                      </p:cBhvr>
                                      <p:to>
                                        <p:strVal val="visible"/>
                                      </p:to>
                                    </p:set>
                                    <p:anim calcmode="lin" valueType="num">
                                      <p:cBhvr additive="base">
                                        <p:cTn id="12" dur="500" fill="hold"/>
                                        <p:tgtEl>
                                          <p:spTgt spid="5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1">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1">
                                            <p:txEl>
                                              <p:pRg st="3" end="3"/>
                                            </p:txEl>
                                          </p:spTgt>
                                        </p:tgtEl>
                                        <p:attrNameLst>
                                          <p:attrName>style.visibility</p:attrName>
                                        </p:attrNameLst>
                                      </p:cBhvr>
                                      <p:to>
                                        <p:strVal val="visible"/>
                                      </p:to>
                                    </p:set>
                                    <p:anim calcmode="lin" valueType="num">
                                      <p:cBhvr additive="base">
                                        <p:cTn id="16" dur="500" fill="hold"/>
                                        <p:tgtEl>
                                          <p:spTgt spid="511">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1">
                                            <p:txEl>
                                              <p:pRg st="4" end="4"/>
                                            </p:txEl>
                                          </p:spTgt>
                                        </p:tgtEl>
                                        <p:attrNameLst>
                                          <p:attrName>style.visibility</p:attrName>
                                        </p:attrNameLst>
                                      </p:cBhvr>
                                      <p:to>
                                        <p:strVal val="visible"/>
                                      </p:to>
                                    </p:set>
                                    <p:animEffect transition="in" filter="wipe(down)">
                                      <p:cBhvr>
                                        <p:cTn id="22" dur="500"/>
                                        <p:tgtEl>
                                          <p:spTgt spid="5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1">
                                            <p:txEl>
                                              <p:pRg st="5" end="5"/>
                                            </p:txEl>
                                          </p:spTgt>
                                        </p:tgtEl>
                                        <p:attrNameLst>
                                          <p:attrName>style.visibility</p:attrName>
                                        </p:attrNameLst>
                                      </p:cBhvr>
                                      <p:to>
                                        <p:strVal val="visible"/>
                                      </p:to>
                                    </p:set>
                                    <p:animEffect transition="in" filter="wipe(down)">
                                      <p:cBhvr>
                                        <p:cTn id="27" dur="500"/>
                                        <p:tgtEl>
                                          <p:spTgt spid="5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obligatoires: </a:t>
            </a:r>
            <a:r>
              <a:rPr u="sng">
                <a:solidFill>
                  <a:srgbClr val="F5AF7C"/>
                </a:solidFill>
              </a:rPr>
              <a:t>sous-épreuve 2:</a:t>
            </a:r>
          </a:p>
        </p:txBody>
      </p:sp>
      <p:sp>
        <p:nvSpPr>
          <p:cNvPr id="515" name="Espace réservé du contenu 2"/>
          <p:cNvSpPr txBox="1">
            <a:spLocks noGrp="1"/>
          </p:cNvSpPr>
          <p:nvPr>
            <p:ph type="subTitle" idx="1"/>
          </p:nvPr>
        </p:nvSpPr>
        <p:spPr>
          <a:xfrm>
            <a:off x="765544" y="1350335"/>
            <a:ext cx="10820401" cy="4930944"/>
          </a:xfrm>
          <a:prstGeom prst="rect">
            <a:avLst/>
          </a:prstGeom>
        </p:spPr>
        <p:txBody>
          <a:bodyPr/>
          <a:lstStyle/>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err="1"/>
              <a:t>épreuve</a:t>
            </a:r>
            <a:r>
              <a:rPr dirty="0"/>
              <a:t> </a:t>
            </a:r>
            <a:r>
              <a:rPr dirty="0" err="1"/>
              <a:t>orale</a:t>
            </a:r>
            <a:r>
              <a:rPr dirty="0"/>
              <a:t> </a:t>
            </a:r>
            <a:r>
              <a:rPr dirty="0" err="1"/>
              <a:t>individuelle</a:t>
            </a:r>
            <a:r>
              <a:rPr dirty="0"/>
              <a:t>: 12 </a:t>
            </a:r>
            <a:r>
              <a:rPr dirty="0" err="1"/>
              <a:t>mn</a:t>
            </a:r>
            <a:r>
              <a:rPr dirty="0"/>
              <a:t> au CAP – 15mn au bac pro</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u="sng">
                <a:latin typeface="Arial Rounded MT Bold"/>
                <a:ea typeface="Arial Rounded MT Bold"/>
                <a:cs typeface="Arial Rounded MT Bold"/>
                <a:sym typeface="Arial Rounded MT Bold"/>
              </a:defRPr>
            </a:pPr>
            <a:r>
              <a:rPr dirty="0" err="1"/>
              <a:t>Partie</a:t>
            </a:r>
            <a:r>
              <a:rPr dirty="0"/>
              <a:t> 3:  </a:t>
            </a:r>
            <a:r>
              <a:rPr dirty="0" err="1">
                <a:solidFill>
                  <a:srgbClr val="F5AF7C"/>
                </a:solidFill>
              </a:rPr>
              <a:t>compréhension</a:t>
            </a:r>
            <a:r>
              <a:rPr dirty="0">
                <a:solidFill>
                  <a:srgbClr val="F5AF7C"/>
                </a:solidFill>
              </a:rPr>
              <a:t> </a:t>
            </a:r>
            <a:r>
              <a:rPr dirty="0" err="1">
                <a:solidFill>
                  <a:srgbClr val="F5AF7C"/>
                </a:solidFill>
              </a:rPr>
              <a:t>écrite</a:t>
            </a:r>
            <a:r>
              <a:rPr dirty="0">
                <a:solidFill>
                  <a:srgbClr val="F5AF7C"/>
                </a:solidFill>
              </a:rPr>
              <a:t> </a:t>
            </a:r>
          </a:p>
          <a:p>
            <a:pPr marL="342900" indent="-342900">
              <a:buClr>
                <a:srgbClr val="0E594D"/>
              </a:buClr>
              <a:buSzPct val="45000"/>
              <a:buFont typeface="Arial"/>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Elle </a:t>
            </a:r>
            <a:r>
              <a:rPr dirty="0" err="1"/>
              <a:t>est</a:t>
            </a:r>
            <a:r>
              <a:rPr dirty="0"/>
              <a:t> </a:t>
            </a:r>
            <a:r>
              <a:rPr dirty="0" err="1"/>
              <a:t>Conduite</a:t>
            </a:r>
            <a:r>
              <a:rPr dirty="0"/>
              <a:t> </a:t>
            </a:r>
            <a:r>
              <a:rPr dirty="0" err="1"/>
              <a:t>En</a:t>
            </a:r>
            <a:r>
              <a:rPr dirty="0"/>
              <a:t> </a:t>
            </a:r>
            <a:r>
              <a:rPr dirty="0" err="1"/>
              <a:t>français</a:t>
            </a:r>
            <a:endParaRPr dirty="0"/>
          </a:p>
          <a:p>
            <a:pPr marL="342900" indent="-342900">
              <a:buClr>
                <a:srgbClr val="0E594D"/>
              </a:buClr>
              <a:buSzPct val="45000"/>
              <a:buFont typeface="Arial"/>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Elle </a:t>
            </a:r>
            <a:r>
              <a:rPr dirty="0" err="1"/>
              <a:t>prend</a:t>
            </a:r>
            <a:r>
              <a:rPr dirty="0"/>
              <a:t> </a:t>
            </a:r>
            <a:r>
              <a:rPr dirty="0" err="1"/>
              <a:t>appui</a:t>
            </a:r>
            <a:r>
              <a:rPr dirty="0"/>
              <a:t> sur un </a:t>
            </a:r>
            <a:r>
              <a:rPr dirty="0" err="1"/>
              <a:t>texte</a:t>
            </a:r>
            <a:r>
              <a:rPr dirty="0"/>
              <a:t>/support inconnu mis à la disposition par </a:t>
            </a:r>
            <a:r>
              <a:rPr dirty="0" err="1"/>
              <a:t>l’évaluateur</a:t>
            </a:r>
            <a:r>
              <a:rPr dirty="0"/>
              <a:t> </a:t>
            </a:r>
            <a:r>
              <a:rPr dirty="0" err="1"/>
              <a:t>comportant</a:t>
            </a:r>
            <a:r>
              <a:rPr dirty="0"/>
              <a:t> </a:t>
            </a:r>
            <a:r>
              <a:rPr u="sng" dirty="0">
                <a:solidFill>
                  <a:srgbClr val="F5AF7C"/>
                </a:solidFill>
              </a:rPr>
              <a:t>au maximum</a:t>
            </a:r>
            <a:r>
              <a:rPr dirty="0"/>
              <a:t>:</a:t>
            </a:r>
          </a:p>
          <a:p>
            <a:pPr marL="800100" lvl="1" indent="-342900">
              <a:buClr>
                <a:srgbClr val="F2F2F2"/>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cap="none">
                <a:solidFill>
                  <a:srgbClr val="F5AF7C"/>
                </a:solidFill>
                <a:latin typeface="Arial Rounded MT Bold"/>
                <a:ea typeface="Arial Rounded MT Bold"/>
                <a:cs typeface="Arial Rounded MT Bold"/>
                <a:sym typeface="Arial Rounded MT Bold"/>
              </a:defRPr>
            </a:pPr>
            <a:r>
              <a:rPr dirty="0"/>
              <a:t>10 </a:t>
            </a:r>
            <a:r>
              <a:rPr dirty="0" err="1"/>
              <a:t>lignes</a:t>
            </a:r>
            <a:r>
              <a:rPr dirty="0"/>
              <a:t> au cap</a:t>
            </a:r>
            <a:endParaRPr sz="1600" dirty="0">
              <a:solidFill>
                <a:srgbClr val="888888"/>
              </a:solidFill>
            </a:endParaRPr>
          </a:p>
          <a:p>
            <a:pPr marL="800100" lvl="1" indent="-342900">
              <a:buClr>
                <a:srgbClr val="F2F2F2"/>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cap="none">
                <a:solidFill>
                  <a:srgbClr val="F5AF7C"/>
                </a:solidFill>
                <a:latin typeface="Arial Rounded MT Bold"/>
                <a:ea typeface="Arial Rounded MT Bold"/>
                <a:cs typeface="Arial Rounded MT Bold"/>
                <a:sym typeface="Arial Rounded MT Bold"/>
              </a:defRPr>
            </a:pPr>
            <a:r>
              <a:rPr dirty="0"/>
              <a:t>15 </a:t>
            </a:r>
            <a:r>
              <a:rPr dirty="0" err="1"/>
              <a:t>lignes</a:t>
            </a:r>
            <a:r>
              <a:rPr dirty="0"/>
              <a:t> au bac pro</a:t>
            </a:r>
            <a:endParaRPr sz="1600" dirty="0">
              <a:solidFill>
                <a:srgbClr val="888888"/>
              </a:solidFill>
            </a:endParaRP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Texte</a:t>
            </a:r>
            <a:r>
              <a:rPr dirty="0"/>
              <a:t> </a:t>
            </a:r>
            <a:r>
              <a:rPr dirty="0" err="1">
                <a:solidFill>
                  <a:srgbClr val="F5AF7C"/>
                </a:solidFill>
              </a:rPr>
              <a:t>authentique</a:t>
            </a:r>
            <a:r>
              <a:rPr dirty="0"/>
              <a:t> </a:t>
            </a:r>
            <a:r>
              <a:rPr sz="1600" dirty="0"/>
              <a:t>(non </a:t>
            </a:r>
            <a:r>
              <a:rPr sz="1600" dirty="0" err="1"/>
              <a:t>élaboré</a:t>
            </a:r>
            <a:r>
              <a:rPr sz="1600" dirty="0"/>
              <a:t> </a:t>
            </a:r>
            <a:r>
              <a:rPr sz="1600" dirty="0" err="1"/>
              <a:t>ou</a:t>
            </a:r>
            <a:r>
              <a:rPr sz="1600" dirty="0"/>
              <a:t> </a:t>
            </a:r>
            <a:r>
              <a:rPr sz="1600" dirty="0" err="1"/>
              <a:t>adapté</a:t>
            </a:r>
            <a:r>
              <a:rPr sz="1600" dirty="0"/>
              <a:t> à des fins </a:t>
            </a:r>
            <a:r>
              <a:rPr sz="1600" dirty="0" err="1"/>
              <a:t>d'enseignement</a:t>
            </a:r>
            <a:r>
              <a:rPr sz="1600" dirty="0"/>
              <a:t>):</a:t>
            </a:r>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ne </a:t>
            </a:r>
            <a:r>
              <a:rPr dirty="0" err="1"/>
              <a:t>comportant</a:t>
            </a:r>
            <a:r>
              <a:rPr dirty="0"/>
              <a:t> </a:t>
            </a:r>
            <a:r>
              <a:rPr dirty="0">
                <a:solidFill>
                  <a:srgbClr val="F5AF7C"/>
                </a:solidFill>
              </a:rPr>
              <a:t>pas </a:t>
            </a:r>
            <a:r>
              <a:rPr dirty="0" err="1">
                <a:solidFill>
                  <a:srgbClr val="F5AF7C"/>
                </a:solidFill>
              </a:rPr>
              <a:t>d’iconographie</a:t>
            </a:r>
            <a:r>
              <a:rPr dirty="0">
                <a:solidFill>
                  <a:srgbClr val="F5AF7C"/>
                </a:solidFill>
              </a:rPr>
              <a:t> </a:t>
            </a:r>
            <a:r>
              <a:rPr dirty="0"/>
              <a:t>illustrative, </a:t>
            </a:r>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solidFill>
                  <a:srgbClr val="F5AF7C"/>
                </a:solidFill>
                <a:latin typeface="Arial Rounded MT Bold"/>
                <a:ea typeface="Arial Rounded MT Bold"/>
                <a:cs typeface="Arial Rounded MT Bold"/>
                <a:sym typeface="Arial Rounded MT Bold"/>
              </a:defRPr>
            </a:pPr>
            <a:r>
              <a:rPr dirty="0" err="1"/>
              <a:t>ancré</a:t>
            </a:r>
            <a:r>
              <a:rPr dirty="0"/>
              <a:t> dans la </a:t>
            </a:r>
            <a:r>
              <a:rPr dirty="0" err="1"/>
              <a:t>réalité</a:t>
            </a:r>
            <a:r>
              <a:rPr dirty="0"/>
              <a:t> </a:t>
            </a:r>
            <a:r>
              <a:rPr dirty="0" err="1"/>
              <a:t>culturelle</a:t>
            </a:r>
            <a:r>
              <a:rPr dirty="0">
                <a:solidFill>
                  <a:srgbClr val="FFFFFF"/>
                </a:solidFill>
              </a:rPr>
              <a:t> du </a:t>
            </a:r>
            <a:r>
              <a:rPr dirty="0" err="1">
                <a:solidFill>
                  <a:srgbClr val="FFFFFF"/>
                </a:solidFill>
              </a:rPr>
              <a:t>ou</a:t>
            </a:r>
            <a:r>
              <a:rPr dirty="0">
                <a:solidFill>
                  <a:srgbClr val="FFFFFF"/>
                </a:solidFill>
              </a:rPr>
              <a:t> des pays de la langue </a:t>
            </a:r>
            <a:r>
              <a:rPr dirty="0" err="1">
                <a:solidFill>
                  <a:srgbClr val="FFFFFF"/>
                </a:solidFill>
              </a:rPr>
              <a:t>concernée</a:t>
            </a:r>
            <a:r>
              <a:rPr dirty="0">
                <a:solidFill>
                  <a:srgbClr val="FFFFFF"/>
                </a:solidFill>
              </a:rPr>
              <a:t> </a:t>
            </a:r>
          </a:p>
          <a:p>
            <a:pPr marL="342900" indent="-342900">
              <a:buClr>
                <a:srgbClr val="FFFFFF"/>
              </a:buClr>
              <a:buSzPct val="45000"/>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solidFill>
                  <a:srgbClr val="F5AF7C"/>
                </a:solidFill>
                <a:latin typeface="Arial Rounded MT Bold"/>
                <a:ea typeface="Arial Rounded MT Bold"/>
                <a:cs typeface="Arial Rounded MT Bold"/>
                <a:sym typeface="Arial Rounded MT Bold"/>
              </a:defRPr>
            </a:pPr>
            <a:r>
              <a:rPr dirty="0"/>
              <a:t>pas un </a:t>
            </a:r>
            <a:r>
              <a:rPr dirty="0" err="1"/>
              <a:t>caractère</a:t>
            </a:r>
            <a:r>
              <a:rPr dirty="0"/>
              <a:t> de </a:t>
            </a:r>
            <a:r>
              <a:rPr dirty="0" err="1"/>
              <a:t>spécialisation</a:t>
            </a:r>
            <a:r>
              <a:rPr dirty="0"/>
              <a:t> excessive</a:t>
            </a:r>
          </a:p>
        </p:txBody>
      </p:sp>
      <p:sp>
        <p:nvSpPr>
          <p:cNvPr id="516"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24</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5">
                                            <p:txEl>
                                              <p:pRg st="0" end="0"/>
                                            </p:txEl>
                                          </p:spTgt>
                                        </p:tgtEl>
                                        <p:attrNameLst>
                                          <p:attrName>style.visibility</p:attrName>
                                        </p:attrNameLst>
                                      </p:cBhvr>
                                      <p:to>
                                        <p:strVal val="visible"/>
                                      </p:to>
                                    </p:set>
                                    <p:animEffect transition="in" filter="wipe(down)">
                                      <p:cBhvr>
                                        <p:cTn id="7" dur="500"/>
                                        <p:tgtEl>
                                          <p:spTgt spid="51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5">
                                            <p:txEl>
                                              <p:pRg st="1" end="1"/>
                                            </p:txEl>
                                          </p:spTgt>
                                        </p:tgtEl>
                                        <p:attrNameLst>
                                          <p:attrName>style.visibility</p:attrName>
                                        </p:attrNameLst>
                                      </p:cBhvr>
                                      <p:to>
                                        <p:strVal val="visible"/>
                                      </p:to>
                                    </p:set>
                                    <p:animEffect transition="in" filter="wipe(down)">
                                      <p:cBhvr>
                                        <p:cTn id="10" dur="500"/>
                                        <p:tgtEl>
                                          <p:spTgt spid="5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5">
                                            <p:txEl>
                                              <p:pRg st="2" end="2"/>
                                            </p:txEl>
                                          </p:spTgt>
                                        </p:tgtEl>
                                        <p:attrNameLst>
                                          <p:attrName>style.visibility</p:attrName>
                                        </p:attrNameLst>
                                      </p:cBhvr>
                                      <p:to>
                                        <p:strVal val="visible"/>
                                      </p:to>
                                    </p:set>
                                    <p:anim calcmode="lin" valueType="num">
                                      <p:cBhvr additive="base">
                                        <p:cTn id="15" dur="500" fill="hold"/>
                                        <p:tgtEl>
                                          <p:spTgt spid="5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5">
                                            <p:txEl>
                                              <p:pRg st="3" end="3"/>
                                            </p:txEl>
                                          </p:spTgt>
                                        </p:tgtEl>
                                        <p:attrNameLst>
                                          <p:attrName>style.visibility</p:attrName>
                                        </p:attrNameLst>
                                      </p:cBhvr>
                                      <p:to>
                                        <p:strVal val="visible"/>
                                      </p:to>
                                    </p:set>
                                    <p:anim calcmode="lin" valueType="num">
                                      <p:cBhvr additive="base">
                                        <p:cTn id="21" dur="500" fill="hold"/>
                                        <p:tgtEl>
                                          <p:spTgt spid="5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5">
                                            <p:txEl>
                                              <p:pRg st="4" end="4"/>
                                            </p:txEl>
                                          </p:spTgt>
                                        </p:tgtEl>
                                        <p:attrNameLst>
                                          <p:attrName>style.visibility</p:attrName>
                                        </p:attrNameLst>
                                      </p:cBhvr>
                                      <p:to>
                                        <p:strVal val="visible"/>
                                      </p:to>
                                    </p:set>
                                    <p:anim calcmode="lin" valueType="num">
                                      <p:cBhvr additive="base">
                                        <p:cTn id="25" dur="500" fill="hold"/>
                                        <p:tgtEl>
                                          <p:spTgt spid="5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5">
                                            <p:txEl>
                                              <p:pRg st="5" end="5"/>
                                            </p:txEl>
                                          </p:spTgt>
                                        </p:tgtEl>
                                        <p:attrNameLst>
                                          <p:attrName>style.visibility</p:attrName>
                                        </p:attrNameLst>
                                      </p:cBhvr>
                                      <p:to>
                                        <p:strVal val="visible"/>
                                      </p:to>
                                    </p:set>
                                    <p:anim calcmode="lin" valueType="num">
                                      <p:cBhvr additive="base">
                                        <p:cTn id="31" dur="500" fill="hold"/>
                                        <p:tgtEl>
                                          <p:spTgt spid="5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5">
                                            <p:txEl>
                                              <p:pRg st="6" end="6"/>
                                            </p:txEl>
                                          </p:spTgt>
                                        </p:tgtEl>
                                        <p:attrNameLst>
                                          <p:attrName>style.visibility</p:attrName>
                                        </p:attrNameLst>
                                      </p:cBhvr>
                                      <p:to>
                                        <p:strVal val="visible"/>
                                      </p:to>
                                    </p:set>
                                    <p:animEffect transition="in" filter="wipe(down)">
                                      <p:cBhvr>
                                        <p:cTn id="37" dur="500"/>
                                        <p:tgtEl>
                                          <p:spTgt spid="515">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515">
                                            <p:txEl>
                                              <p:pRg st="7" end="7"/>
                                            </p:txEl>
                                          </p:spTgt>
                                        </p:tgtEl>
                                        <p:attrNameLst>
                                          <p:attrName>style.visibility</p:attrName>
                                        </p:attrNameLst>
                                      </p:cBhvr>
                                      <p:to>
                                        <p:strVal val="visible"/>
                                      </p:to>
                                    </p:set>
                                    <p:animEffect transition="in" filter="wipe(down)">
                                      <p:cBhvr>
                                        <p:cTn id="40" dur="500"/>
                                        <p:tgtEl>
                                          <p:spTgt spid="51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15">
                                            <p:txEl>
                                              <p:pRg st="8" end="8"/>
                                            </p:txEl>
                                          </p:spTgt>
                                        </p:tgtEl>
                                        <p:attrNameLst>
                                          <p:attrName>style.visibility</p:attrName>
                                        </p:attrNameLst>
                                      </p:cBhvr>
                                      <p:to>
                                        <p:strVal val="visible"/>
                                      </p:to>
                                    </p:set>
                                    <p:animEffect transition="in" filter="wipe(down)">
                                      <p:cBhvr>
                                        <p:cTn id="45" dur="500"/>
                                        <p:tgtEl>
                                          <p:spTgt spid="51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15">
                                            <p:txEl>
                                              <p:pRg st="9" end="9"/>
                                            </p:txEl>
                                          </p:spTgt>
                                        </p:tgtEl>
                                        <p:attrNameLst>
                                          <p:attrName>style.visibility</p:attrName>
                                        </p:attrNameLst>
                                      </p:cBhvr>
                                      <p:to>
                                        <p:strVal val="visible"/>
                                      </p:to>
                                    </p:set>
                                    <p:animEffect transition="in" filter="wipe(down)">
                                      <p:cBhvr>
                                        <p:cTn id="50" dur="500"/>
                                        <p:tgtEl>
                                          <p:spTgt spid="5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obligatoires: </a:t>
            </a:r>
            <a:r>
              <a:rPr u="sng">
                <a:solidFill>
                  <a:srgbClr val="F5AF7C"/>
                </a:solidFill>
              </a:rPr>
              <a:t>sous-épreuve 2:</a:t>
            </a:r>
          </a:p>
        </p:txBody>
      </p:sp>
      <p:sp>
        <p:nvSpPr>
          <p:cNvPr id="519" name="Espace réservé du contenu 2"/>
          <p:cNvSpPr txBox="1">
            <a:spLocks noGrp="1"/>
          </p:cNvSpPr>
          <p:nvPr>
            <p:ph type="subTitle" idx="1"/>
          </p:nvPr>
        </p:nvSpPr>
        <p:spPr>
          <a:xfrm>
            <a:off x="726850" y="1350336"/>
            <a:ext cx="11005850" cy="4930944"/>
          </a:xfrm>
          <a:prstGeom prst="rect">
            <a:avLst/>
          </a:prstGeom>
        </p:spPr>
        <p:txBody>
          <a:bodyPr/>
          <a:lstStyle/>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u="sng">
                <a:latin typeface="Arial Rounded MT Bold"/>
                <a:ea typeface="Arial Rounded MT Bold"/>
                <a:cs typeface="Arial Rounded MT Bold"/>
                <a:sym typeface="Arial Rounded MT Bold"/>
              </a:defRPr>
            </a:pPr>
            <a:r>
              <a:rPr dirty="0" err="1"/>
              <a:t>Partie</a:t>
            </a:r>
            <a:r>
              <a:rPr dirty="0"/>
              <a:t> 3:  </a:t>
            </a:r>
            <a:r>
              <a:rPr dirty="0" err="1">
                <a:solidFill>
                  <a:srgbClr val="F5AF7C"/>
                </a:solidFill>
              </a:rPr>
              <a:t>compréhension</a:t>
            </a:r>
            <a:r>
              <a:rPr dirty="0">
                <a:solidFill>
                  <a:srgbClr val="F5AF7C"/>
                </a:solidFill>
              </a:rPr>
              <a:t> </a:t>
            </a:r>
            <a:r>
              <a:rPr dirty="0" err="1">
                <a:solidFill>
                  <a:srgbClr val="F5AF7C"/>
                </a:solidFill>
              </a:rPr>
              <a:t>écrite</a:t>
            </a:r>
            <a:r>
              <a:rPr dirty="0">
                <a:solidFill>
                  <a:srgbClr val="F5AF7C"/>
                </a:solidFill>
              </a:rPr>
              <a:t> </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Il </a:t>
            </a:r>
            <a:r>
              <a:rPr dirty="0" err="1"/>
              <a:t>relève</a:t>
            </a:r>
            <a:r>
              <a:rPr dirty="0"/>
              <a:t> </a:t>
            </a:r>
            <a:r>
              <a:rPr u="sng" dirty="0"/>
              <a:t>d’un des deux </a:t>
            </a:r>
            <a:r>
              <a:rPr u="sng" dirty="0" err="1"/>
              <a:t>contextes</a:t>
            </a:r>
            <a:r>
              <a:rPr u="sng" dirty="0"/>
              <a:t> </a:t>
            </a:r>
            <a:r>
              <a:rPr dirty="0" err="1"/>
              <a:t>d’utilisation</a:t>
            </a:r>
            <a:r>
              <a:rPr dirty="0"/>
              <a:t> de la langue </a:t>
            </a:r>
            <a:r>
              <a:rPr dirty="0" err="1"/>
              <a:t>vivante</a:t>
            </a:r>
            <a:r>
              <a:rPr dirty="0"/>
              <a:t>.</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solidFill>
                  <a:srgbClr val="F5AF7C"/>
                </a:solidFill>
                <a:latin typeface="Arial Rounded MT Bold"/>
                <a:ea typeface="Arial Rounded MT Bold"/>
                <a:cs typeface="Arial Rounded MT Bold"/>
                <a:sym typeface="Arial Rounded MT Bold"/>
              </a:defRPr>
            </a:pPr>
            <a:r>
              <a:rPr dirty="0"/>
              <a:t>au CAP</a:t>
            </a:r>
            <a:r>
              <a:rPr dirty="0">
                <a:solidFill>
                  <a:srgbClr val="FFFFFF"/>
                </a:solidFill>
              </a:rPr>
              <a:t> : </a:t>
            </a:r>
            <a:r>
              <a:rPr dirty="0" err="1">
                <a:solidFill>
                  <a:srgbClr val="FFFFFF"/>
                </a:solidFill>
              </a:rPr>
              <a:t>publicité</a:t>
            </a:r>
            <a:r>
              <a:rPr dirty="0">
                <a:solidFill>
                  <a:srgbClr val="FFFFFF"/>
                </a:solidFill>
              </a:rPr>
              <a:t>, </a:t>
            </a:r>
            <a:r>
              <a:rPr dirty="0" err="1">
                <a:solidFill>
                  <a:srgbClr val="FFFFFF"/>
                </a:solidFill>
              </a:rPr>
              <a:t>extrait</a:t>
            </a:r>
            <a:r>
              <a:rPr dirty="0">
                <a:solidFill>
                  <a:srgbClr val="FFFFFF"/>
                </a:solidFill>
              </a:rPr>
              <a:t> </a:t>
            </a:r>
            <a:r>
              <a:rPr dirty="0" err="1">
                <a:solidFill>
                  <a:srgbClr val="FFFFFF"/>
                </a:solidFill>
              </a:rPr>
              <a:t>d'article</a:t>
            </a:r>
            <a:r>
              <a:rPr dirty="0">
                <a:solidFill>
                  <a:srgbClr val="FFFFFF"/>
                </a:solidFill>
              </a:rPr>
              <a:t> de </a:t>
            </a:r>
            <a:r>
              <a:rPr dirty="0" err="1">
                <a:solidFill>
                  <a:srgbClr val="FFFFFF"/>
                </a:solidFill>
              </a:rPr>
              <a:t>presse</a:t>
            </a:r>
            <a:r>
              <a:rPr dirty="0">
                <a:solidFill>
                  <a:srgbClr val="FFFFFF"/>
                </a:solidFill>
              </a:rPr>
              <a:t>, petite(s) </a:t>
            </a:r>
            <a:r>
              <a:rPr dirty="0" err="1">
                <a:solidFill>
                  <a:srgbClr val="FFFFFF"/>
                </a:solidFill>
              </a:rPr>
              <a:t>annonce</a:t>
            </a:r>
            <a:r>
              <a:rPr dirty="0">
                <a:solidFill>
                  <a:srgbClr val="FFFFFF"/>
                </a:solidFill>
              </a:rPr>
              <a:t>(s), </a:t>
            </a:r>
            <a:r>
              <a:rPr dirty="0" err="1">
                <a:solidFill>
                  <a:srgbClr val="FFFFFF"/>
                </a:solidFill>
              </a:rPr>
              <a:t>lettre</a:t>
            </a:r>
            <a:r>
              <a:rPr dirty="0">
                <a:solidFill>
                  <a:srgbClr val="FFFFFF"/>
                </a:solidFill>
              </a:rPr>
              <a:t>, </a:t>
            </a:r>
            <a:r>
              <a:rPr dirty="0" err="1">
                <a:solidFill>
                  <a:srgbClr val="FFFFFF"/>
                </a:solidFill>
              </a:rPr>
              <a:t>courriel</a:t>
            </a:r>
            <a:r>
              <a:rPr dirty="0">
                <a:solidFill>
                  <a:srgbClr val="FFFFFF"/>
                </a:solidFill>
              </a:rPr>
              <a:t>, document à </a:t>
            </a:r>
            <a:r>
              <a:rPr dirty="0" err="1">
                <a:solidFill>
                  <a:srgbClr val="FFFFFF"/>
                </a:solidFill>
              </a:rPr>
              <a:t>caractère</a:t>
            </a:r>
            <a:r>
              <a:rPr dirty="0">
                <a:solidFill>
                  <a:srgbClr val="FFFFFF"/>
                </a:solidFill>
              </a:rPr>
              <a:t> </a:t>
            </a:r>
            <a:r>
              <a:rPr dirty="0" err="1">
                <a:solidFill>
                  <a:srgbClr val="FFFFFF"/>
                </a:solidFill>
              </a:rPr>
              <a:t>pratique</a:t>
            </a:r>
            <a:r>
              <a:rPr dirty="0">
                <a:solidFill>
                  <a:srgbClr val="FFFFFF"/>
                </a:solidFill>
              </a:rPr>
              <a:t> </a:t>
            </a:r>
            <a:r>
              <a:rPr dirty="0" err="1">
                <a:solidFill>
                  <a:srgbClr val="FFFFFF"/>
                </a:solidFill>
              </a:rPr>
              <a:t>ou</a:t>
            </a:r>
            <a:r>
              <a:rPr dirty="0">
                <a:solidFill>
                  <a:srgbClr val="FFFFFF"/>
                </a:solidFill>
              </a:rPr>
              <a:t> </a:t>
            </a:r>
            <a:r>
              <a:rPr dirty="0" err="1">
                <a:solidFill>
                  <a:srgbClr val="FFFFFF"/>
                </a:solidFill>
              </a:rPr>
              <a:t>professionnel</a:t>
            </a:r>
            <a:r>
              <a:rPr dirty="0">
                <a:solidFill>
                  <a:srgbClr val="FFFFFF"/>
                </a:solidFill>
              </a:rPr>
              <a:t> (notice, mode </a:t>
            </a:r>
            <a:r>
              <a:rPr dirty="0" err="1">
                <a:solidFill>
                  <a:srgbClr val="FFFFFF"/>
                </a:solidFill>
              </a:rPr>
              <a:t>d'emploi</a:t>
            </a:r>
            <a:r>
              <a:rPr dirty="0">
                <a:solidFill>
                  <a:srgbClr val="FFFFFF"/>
                </a:solidFill>
              </a:rPr>
              <a:t>, etc.)</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 Il </a:t>
            </a:r>
            <a:r>
              <a:rPr dirty="0" err="1"/>
              <a:t>peut</a:t>
            </a:r>
            <a:r>
              <a:rPr dirty="0"/>
              <a:t> </a:t>
            </a:r>
            <a:r>
              <a:rPr dirty="0" err="1"/>
              <a:t>être</a:t>
            </a:r>
            <a:r>
              <a:rPr dirty="0"/>
              <a:t> </a:t>
            </a:r>
            <a:r>
              <a:rPr dirty="0" err="1"/>
              <a:t>informatif</a:t>
            </a:r>
            <a:r>
              <a:rPr dirty="0"/>
              <a:t>, </a:t>
            </a:r>
            <a:r>
              <a:rPr dirty="0" err="1"/>
              <a:t>descriptif</a:t>
            </a:r>
            <a:r>
              <a:rPr dirty="0"/>
              <a:t>, </a:t>
            </a:r>
            <a:r>
              <a:rPr dirty="0" err="1"/>
              <a:t>ou</a:t>
            </a:r>
            <a:r>
              <a:rPr dirty="0"/>
              <a:t> </a:t>
            </a:r>
            <a:r>
              <a:rPr dirty="0" err="1"/>
              <a:t>narratif</a:t>
            </a:r>
            <a:r>
              <a:rPr dirty="0"/>
              <a:t> ; </a:t>
            </a:r>
            <a:r>
              <a:rPr dirty="0" err="1"/>
              <a:t>comporter</a:t>
            </a:r>
            <a:r>
              <a:rPr dirty="0"/>
              <a:t> du dialogue</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solidFill>
                  <a:srgbClr val="F5AF7C"/>
                </a:solidFill>
                <a:latin typeface="Arial Rounded MT Bold"/>
                <a:ea typeface="Arial Rounded MT Bold"/>
                <a:cs typeface="Arial Rounded MT Bold"/>
                <a:sym typeface="Arial Rounded MT Bold"/>
              </a:defRPr>
            </a:pPr>
            <a:r>
              <a:rPr dirty="0"/>
              <a:t>au </a:t>
            </a:r>
            <a:r>
              <a:rPr dirty="0" err="1"/>
              <a:t>baccalauréat</a:t>
            </a:r>
            <a:r>
              <a:rPr dirty="0"/>
              <a:t> </a:t>
            </a:r>
            <a:r>
              <a:rPr dirty="0" err="1"/>
              <a:t>professionnel</a:t>
            </a:r>
            <a:r>
              <a:rPr dirty="0">
                <a:solidFill>
                  <a:srgbClr val="FFFFFF"/>
                </a:solidFill>
              </a:rPr>
              <a:t>: </a:t>
            </a:r>
            <a:r>
              <a:rPr dirty="0" err="1">
                <a:solidFill>
                  <a:srgbClr val="FFFFFF"/>
                </a:solidFill>
              </a:rPr>
              <a:t>publicité</a:t>
            </a:r>
            <a:r>
              <a:rPr dirty="0">
                <a:solidFill>
                  <a:srgbClr val="FFFFFF"/>
                </a:solidFill>
              </a:rPr>
              <a:t>, </a:t>
            </a:r>
            <a:r>
              <a:rPr dirty="0" err="1">
                <a:solidFill>
                  <a:srgbClr val="FFFFFF"/>
                </a:solidFill>
              </a:rPr>
              <a:t>extrait</a:t>
            </a:r>
            <a:r>
              <a:rPr dirty="0">
                <a:solidFill>
                  <a:srgbClr val="FFFFFF"/>
                </a:solidFill>
              </a:rPr>
              <a:t> </a:t>
            </a:r>
            <a:r>
              <a:rPr dirty="0" err="1">
                <a:solidFill>
                  <a:srgbClr val="FFFFFF"/>
                </a:solidFill>
              </a:rPr>
              <a:t>d'article</a:t>
            </a:r>
            <a:r>
              <a:rPr dirty="0">
                <a:solidFill>
                  <a:srgbClr val="FFFFFF"/>
                </a:solidFill>
              </a:rPr>
              <a:t> de </a:t>
            </a:r>
            <a:r>
              <a:rPr dirty="0" err="1">
                <a:solidFill>
                  <a:srgbClr val="FFFFFF"/>
                </a:solidFill>
              </a:rPr>
              <a:t>presse</a:t>
            </a:r>
            <a:r>
              <a:rPr dirty="0">
                <a:solidFill>
                  <a:srgbClr val="FFFFFF"/>
                </a:solidFill>
              </a:rPr>
              <a:t> </a:t>
            </a:r>
            <a:r>
              <a:rPr dirty="0" err="1">
                <a:solidFill>
                  <a:srgbClr val="FFFFFF"/>
                </a:solidFill>
              </a:rPr>
              <a:t>ou</a:t>
            </a:r>
            <a:r>
              <a:rPr dirty="0">
                <a:solidFill>
                  <a:srgbClr val="FFFFFF"/>
                </a:solidFill>
              </a:rPr>
              <a:t> </a:t>
            </a:r>
            <a:r>
              <a:rPr dirty="0" err="1">
                <a:solidFill>
                  <a:srgbClr val="FFFFFF"/>
                </a:solidFill>
              </a:rPr>
              <a:t>d'œuvre</a:t>
            </a:r>
            <a:r>
              <a:rPr dirty="0">
                <a:solidFill>
                  <a:srgbClr val="FFFFFF"/>
                </a:solidFill>
              </a:rPr>
              <a:t> </a:t>
            </a:r>
            <a:r>
              <a:rPr dirty="0" err="1">
                <a:solidFill>
                  <a:srgbClr val="FFFFFF"/>
                </a:solidFill>
              </a:rPr>
              <a:t>littéraire</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  </a:t>
            </a:r>
            <a:r>
              <a:rPr dirty="0" err="1"/>
              <a:t>il</a:t>
            </a:r>
            <a:r>
              <a:rPr dirty="0"/>
              <a:t> </a:t>
            </a:r>
            <a:r>
              <a:rPr dirty="0" err="1"/>
              <a:t>peut</a:t>
            </a:r>
            <a:r>
              <a:rPr dirty="0"/>
              <a:t> </a:t>
            </a:r>
            <a:r>
              <a:rPr dirty="0" err="1"/>
              <a:t>être</a:t>
            </a:r>
            <a:r>
              <a:rPr dirty="0"/>
              <a:t> </a:t>
            </a:r>
            <a:r>
              <a:rPr dirty="0" err="1"/>
              <a:t>informatif</a:t>
            </a:r>
            <a:r>
              <a:rPr dirty="0"/>
              <a:t>, </a:t>
            </a:r>
            <a:r>
              <a:rPr dirty="0" err="1"/>
              <a:t>descriptif</a:t>
            </a:r>
            <a:r>
              <a:rPr dirty="0"/>
              <a:t>, </a:t>
            </a:r>
            <a:r>
              <a:rPr dirty="0" err="1"/>
              <a:t>narratif</a:t>
            </a:r>
            <a:r>
              <a:rPr dirty="0"/>
              <a:t> </a:t>
            </a:r>
            <a:r>
              <a:rPr dirty="0" err="1"/>
              <a:t>ou</a:t>
            </a:r>
            <a:r>
              <a:rPr dirty="0"/>
              <a:t> </a:t>
            </a:r>
            <a:r>
              <a:rPr dirty="0" err="1"/>
              <a:t>argumentatif</a:t>
            </a:r>
            <a:r>
              <a:rPr dirty="0"/>
              <a:t> ; </a:t>
            </a:r>
            <a:r>
              <a:rPr dirty="0" err="1"/>
              <a:t>comporter</a:t>
            </a:r>
            <a:r>
              <a:rPr dirty="0"/>
              <a:t> du dialogue</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a:t>Le </a:t>
            </a:r>
            <a:r>
              <a:rPr dirty="0" err="1"/>
              <a:t>candidat</a:t>
            </a:r>
            <a:r>
              <a:rPr dirty="0"/>
              <a:t> dispose de </a:t>
            </a:r>
            <a:r>
              <a:rPr dirty="0">
                <a:solidFill>
                  <a:srgbClr val="F5AF7C"/>
                </a:solidFill>
              </a:rPr>
              <a:t>3 minutes maximum pour lire </a:t>
            </a:r>
            <a:r>
              <a:rPr dirty="0"/>
              <a:t>et </a:t>
            </a:r>
            <a:r>
              <a:rPr dirty="0" err="1"/>
              <a:t>n'est</a:t>
            </a:r>
            <a:r>
              <a:rPr dirty="0"/>
              <a:t> pas </a:t>
            </a:r>
            <a:r>
              <a:rPr dirty="0" err="1"/>
              <a:t>autorisé</a:t>
            </a:r>
            <a:r>
              <a:rPr dirty="0"/>
              <a:t> à </a:t>
            </a:r>
            <a:r>
              <a:rPr dirty="0" err="1"/>
              <a:t>annoter</a:t>
            </a:r>
            <a:r>
              <a:rPr dirty="0"/>
              <a:t> le </a:t>
            </a:r>
            <a:r>
              <a:rPr dirty="0" err="1"/>
              <a:t>texte</a:t>
            </a:r>
            <a:r>
              <a:rPr dirty="0"/>
              <a:t> </a:t>
            </a:r>
            <a:r>
              <a:rPr dirty="0" err="1"/>
              <a:t>ni</a:t>
            </a:r>
            <a:r>
              <a:rPr dirty="0"/>
              <a:t> à prendre des notes</a:t>
            </a:r>
            <a:r>
              <a:rPr dirty="0">
                <a:latin typeface="+mj-lt"/>
                <a:ea typeface="+mj-ea"/>
                <a:cs typeface="+mj-cs"/>
                <a:sym typeface="Helvetica"/>
              </a:rPr>
              <a:t>.</a:t>
            </a:r>
            <a:endParaRPr sz="1600" dirty="0"/>
          </a:p>
          <a:p>
            <a:pPr>
              <a:lnSpc>
                <a:spcPct val="8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a:latin typeface="Arial Rounded MT Bold"/>
                <a:ea typeface="Arial Rounded MT Bold"/>
                <a:cs typeface="Arial Rounded MT Bold"/>
                <a:sym typeface="Arial Rounded MT Bold"/>
              </a:defRPr>
            </a:pPr>
            <a:r>
              <a:rPr dirty="0" err="1"/>
              <a:t>L’évaluateur</a:t>
            </a:r>
            <a:r>
              <a:rPr dirty="0"/>
              <a:t> pose </a:t>
            </a:r>
            <a:r>
              <a:rPr dirty="0" err="1"/>
              <a:t>en</a:t>
            </a:r>
            <a:r>
              <a:rPr dirty="0"/>
              <a:t> </a:t>
            </a:r>
            <a:r>
              <a:rPr dirty="0" err="1"/>
              <a:t>français</a:t>
            </a:r>
            <a:r>
              <a:rPr dirty="0"/>
              <a:t>, </a:t>
            </a:r>
            <a:r>
              <a:rPr dirty="0">
                <a:solidFill>
                  <a:srgbClr val="F5AF7C"/>
                </a:solidFill>
              </a:rPr>
              <a:t>entre 4 et 6 questions </a:t>
            </a:r>
            <a:r>
              <a:rPr dirty="0" err="1">
                <a:solidFill>
                  <a:srgbClr val="F5AF7C"/>
                </a:solidFill>
              </a:rPr>
              <a:t>graduées</a:t>
            </a:r>
            <a:r>
              <a:rPr dirty="0">
                <a:solidFill>
                  <a:srgbClr val="F5AF7C"/>
                </a:solidFill>
              </a:rPr>
              <a:t> </a:t>
            </a:r>
            <a:r>
              <a:rPr dirty="0"/>
              <a:t>(du </a:t>
            </a:r>
            <a:r>
              <a:rPr dirty="0" err="1"/>
              <a:t>général</a:t>
            </a:r>
            <a:r>
              <a:rPr dirty="0"/>
              <a:t> au particulier). Le </a:t>
            </a:r>
            <a:r>
              <a:rPr dirty="0" err="1"/>
              <a:t>nombre</a:t>
            </a:r>
            <a:r>
              <a:rPr dirty="0"/>
              <a:t> et </a:t>
            </a:r>
            <a:r>
              <a:rPr dirty="0">
                <a:solidFill>
                  <a:srgbClr val="F5AF7C"/>
                </a:solidFill>
              </a:rPr>
              <a:t>la nature des questions </a:t>
            </a:r>
            <a:r>
              <a:rPr dirty="0" err="1">
                <a:solidFill>
                  <a:srgbClr val="F5AF7C"/>
                </a:solidFill>
              </a:rPr>
              <a:t>dépendent</a:t>
            </a:r>
            <a:r>
              <a:rPr dirty="0">
                <a:solidFill>
                  <a:srgbClr val="F5AF7C"/>
                </a:solidFill>
              </a:rPr>
              <a:t> des </a:t>
            </a:r>
            <a:r>
              <a:rPr dirty="0" err="1">
                <a:solidFill>
                  <a:srgbClr val="F5AF7C"/>
                </a:solidFill>
              </a:rPr>
              <a:t>réponses</a:t>
            </a:r>
            <a:r>
              <a:rPr dirty="0">
                <a:solidFill>
                  <a:srgbClr val="F5AF7C"/>
                </a:solidFill>
              </a:rPr>
              <a:t> </a:t>
            </a:r>
            <a:r>
              <a:rPr dirty="0" err="1">
                <a:solidFill>
                  <a:srgbClr val="F5AF7C"/>
                </a:solidFill>
              </a:rPr>
              <a:t>successivement</a:t>
            </a:r>
            <a:r>
              <a:rPr dirty="0">
                <a:solidFill>
                  <a:srgbClr val="F5AF7C"/>
                </a:solidFill>
              </a:rPr>
              <a:t> </a:t>
            </a:r>
            <a:r>
              <a:rPr dirty="0" err="1">
                <a:solidFill>
                  <a:srgbClr val="F5AF7C"/>
                </a:solidFill>
              </a:rPr>
              <a:t>apportées</a:t>
            </a:r>
            <a:r>
              <a:rPr dirty="0">
                <a:solidFill>
                  <a:srgbClr val="F5AF7C"/>
                </a:solidFill>
              </a:rPr>
              <a:t> par le </a:t>
            </a:r>
            <a:r>
              <a:rPr dirty="0" err="1">
                <a:solidFill>
                  <a:srgbClr val="F5AF7C"/>
                </a:solidFill>
              </a:rPr>
              <a:t>candidat</a:t>
            </a:r>
            <a:r>
              <a:rPr dirty="0">
                <a:solidFill>
                  <a:srgbClr val="F5AF7C"/>
                </a:solidFill>
              </a:rPr>
              <a:t> et </a:t>
            </a:r>
            <a:r>
              <a:rPr dirty="0" err="1">
                <a:solidFill>
                  <a:srgbClr val="F5AF7C"/>
                </a:solidFill>
              </a:rPr>
              <a:t>leur</a:t>
            </a:r>
            <a:r>
              <a:rPr dirty="0">
                <a:solidFill>
                  <a:srgbClr val="F5AF7C"/>
                </a:solidFill>
              </a:rPr>
              <a:t> </a:t>
            </a:r>
            <a:r>
              <a:rPr dirty="0" err="1">
                <a:solidFill>
                  <a:srgbClr val="F5AF7C"/>
                </a:solidFill>
              </a:rPr>
              <a:t>objet</a:t>
            </a:r>
            <a:r>
              <a:rPr dirty="0">
                <a:solidFill>
                  <a:srgbClr val="F5AF7C"/>
                </a:solidFill>
              </a:rPr>
              <a:t> </a:t>
            </a:r>
            <a:r>
              <a:rPr dirty="0" err="1">
                <a:solidFill>
                  <a:srgbClr val="F5AF7C"/>
                </a:solidFill>
              </a:rPr>
              <a:t>s’adapte</a:t>
            </a:r>
            <a:r>
              <a:rPr dirty="0">
                <a:solidFill>
                  <a:srgbClr val="F5AF7C"/>
                </a:solidFill>
              </a:rPr>
              <a:t> à </a:t>
            </a:r>
            <a:r>
              <a:rPr dirty="0" err="1">
                <a:solidFill>
                  <a:srgbClr val="F5AF7C"/>
                </a:solidFill>
              </a:rPr>
              <a:t>ces</a:t>
            </a:r>
            <a:r>
              <a:rPr dirty="0">
                <a:solidFill>
                  <a:srgbClr val="F5AF7C"/>
                </a:solidFill>
              </a:rPr>
              <a:t> </a:t>
            </a:r>
            <a:r>
              <a:rPr dirty="0" err="1">
                <a:solidFill>
                  <a:srgbClr val="F5AF7C"/>
                </a:solidFill>
              </a:rPr>
              <a:t>réponses</a:t>
            </a:r>
            <a:endParaRPr dirty="0">
              <a:solidFill>
                <a:srgbClr val="F5AF7C"/>
              </a:solidFill>
            </a:endParaRPr>
          </a:p>
        </p:txBody>
      </p:sp>
      <p:sp>
        <p:nvSpPr>
          <p:cNvPr id="520"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animEffect transition="in" filter="wipe(down)">
                                      <p:cBhvr>
                                        <p:cTn id="7" dur="500"/>
                                        <p:tgtEl>
                                          <p:spTgt spid="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9">
                                            <p:txEl>
                                              <p:pRg st="2" end="2"/>
                                            </p:txEl>
                                          </p:spTgt>
                                        </p:tgtEl>
                                        <p:attrNameLst>
                                          <p:attrName>style.visibility</p:attrName>
                                        </p:attrNameLst>
                                      </p:cBhvr>
                                      <p:to>
                                        <p:strVal val="visible"/>
                                      </p:to>
                                    </p:set>
                                    <p:anim calcmode="lin" valueType="num">
                                      <p:cBhvr additive="base">
                                        <p:cTn id="12" dur="500" fill="hold"/>
                                        <p:tgtEl>
                                          <p:spTgt spid="51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9">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9">
                                            <p:txEl>
                                              <p:pRg st="3" end="3"/>
                                            </p:txEl>
                                          </p:spTgt>
                                        </p:tgtEl>
                                        <p:attrNameLst>
                                          <p:attrName>style.visibility</p:attrName>
                                        </p:attrNameLst>
                                      </p:cBhvr>
                                      <p:to>
                                        <p:strVal val="visible"/>
                                      </p:to>
                                    </p:set>
                                    <p:anim calcmode="lin" valueType="num">
                                      <p:cBhvr additive="base">
                                        <p:cTn id="16" dur="500" fill="hold"/>
                                        <p:tgtEl>
                                          <p:spTgt spid="51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9">
                                            <p:txEl>
                                              <p:pRg st="4" end="4"/>
                                            </p:txEl>
                                          </p:spTgt>
                                        </p:tgtEl>
                                        <p:attrNameLst>
                                          <p:attrName>style.visibility</p:attrName>
                                        </p:attrNameLst>
                                      </p:cBhvr>
                                      <p:to>
                                        <p:strVal val="visible"/>
                                      </p:to>
                                    </p:set>
                                    <p:anim calcmode="lin" valueType="num">
                                      <p:cBhvr additive="base">
                                        <p:cTn id="22" dur="500" fill="hold"/>
                                        <p:tgtEl>
                                          <p:spTgt spid="51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9">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19">
                                            <p:txEl>
                                              <p:pRg st="5" end="5"/>
                                            </p:txEl>
                                          </p:spTgt>
                                        </p:tgtEl>
                                        <p:attrNameLst>
                                          <p:attrName>style.visibility</p:attrName>
                                        </p:attrNameLst>
                                      </p:cBhvr>
                                      <p:to>
                                        <p:strVal val="visible"/>
                                      </p:to>
                                    </p:set>
                                    <p:anim calcmode="lin" valueType="num">
                                      <p:cBhvr additive="base">
                                        <p:cTn id="26" dur="500" fill="hold"/>
                                        <p:tgtEl>
                                          <p:spTgt spid="519">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9">
                                            <p:txEl>
                                              <p:pRg st="6" end="6"/>
                                            </p:txEl>
                                          </p:spTgt>
                                        </p:tgtEl>
                                        <p:attrNameLst>
                                          <p:attrName>style.visibility</p:attrName>
                                        </p:attrNameLst>
                                      </p:cBhvr>
                                      <p:to>
                                        <p:strVal val="visible"/>
                                      </p:to>
                                    </p:set>
                                    <p:anim calcmode="lin" valueType="num">
                                      <p:cBhvr additive="base">
                                        <p:cTn id="32" dur="500" fill="hold"/>
                                        <p:tgtEl>
                                          <p:spTgt spid="51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9">
                                            <p:txEl>
                                              <p:pRg st="7" end="7"/>
                                            </p:txEl>
                                          </p:spTgt>
                                        </p:tgtEl>
                                        <p:attrNameLst>
                                          <p:attrName>style.visibility</p:attrName>
                                        </p:attrNameLst>
                                      </p:cBhvr>
                                      <p:to>
                                        <p:strVal val="visible"/>
                                      </p:to>
                                    </p:set>
                                    <p:animEffect transition="in" filter="wipe(down)">
                                      <p:cBhvr>
                                        <p:cTn id="38" dur="500"/>
                                        <p:tgtEl>
                                          <p:spTgt spid="5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itre 1"/>
          <p:cNvSpPr txBox="1">
            <a:spLocks noGrp="1"/>
          </p:cNvSpPr>
          <p:nvPr>
            <p:ph type="ctrTitle"/>
          </p:nvPr>
        </p:nvSpPr>
        <p:spPr>
          <a:xfrm>
            <a:off x="606056" y="716099"/>
            <a:ext cx="11005850" cy="634237"/>
          </a:xfrm>
          <a:prstGeom prst="rect">
            <a:avLst/>
          </a:prstGeom>
        </p:spPr>
        <p:txBody>
          <a:bodyPr anchor="ctr"/>
          <a:lstStyle/>
          <a:p>
            <a:pPr defTabSz="914400">
              <a:defRPr sz="2800">
                <a:solidFill>
                  <a:srgbClr val="FFFFFF"/>
                </a:solidFill>
                <a:latin typeface="Arial Rounded MT Bold"/>
                <a:ea typeface="Arial Rounded MT Bold"/>
                <a:cs typeface="Arial Rounded MT Bold"/>
                <a:sym typeface="Arial Rounded MT Bold"/>
              </a:defRPr>
            </a:pPr>
            <a:r>
              <a:t>6. </a:t>
            </a:r>
            <a:r>
              <a:rPr u="sng"/>
              <a:t>Epreuves ponctuelles facultatives ou obligatoires:</a:t>
            </a:r>
          </a:p>
        </p:txBody>
      </p:sp>
      <p:sp>
        <p:nvSpPr>
          <p:cNvPr id="523" name="Espace réservé du contenu 2"/>
          <p:cNvSpPr txBox="1">
            <a:spLocks noGrp="1"/>
          </p:cNvSpPr>
          <p:nvPr>
            <p:ph type="subTitle" idx="1"/>
          </p:nvPr>
        </p:nvSpPr>
        <p:spPr>
          <a:xfrm>
            <a:off x="580094" y="1350335"/>
            <a:ext cx="11005850" cy="4930944"/>
          </a:xfrm>
          <a:prstGeom prst="rect">
            <a:avLst/>
          </a:prstGeom>
        </p:spPr>
        <p:txBody>
          <a:bodyPr/>
          <a:lstStyle/>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Épreuves</a:t>
            </a:r>
            <a:r>
              <a:rPr dirty="0"/>
              <a:t> </a:t>
            </a:r>
            <a:r>
              <a:rPr dirty="0" err="1">
                <a:solidFill>
                  <a:schemeClr val="accent3">
                    <a:lumOff val="11519"/>
                  </a:schemeClr>
                </a:solidFill>
              </a:rPr>
              <a:t>Identiques</a:t>
            </a:r>
            <a:r>
              <a:rPr dirty="0">
                <a:solidFill>
                  <a:schemeClr val="accent3">
                    <a:lumOff val="11519"/>
                  </a:schemeClr>
                </a:solidFill>
              </a:rPr>
              <a:t> à la sous </a:t>
            </a:r>
            <a:r>
              <a:rPr dirty="0" err="1">
                <a:solidFill>
                  <a:schemeClr val="accent3">
                    <a:lumOff val="11519"/>
                  </a:schemeClr>
                </a:solidFill>
              </a:rPr>
              <a:t>épreuve</a:t>
            </a:r>
            <a:r>
              <a:rPr dirty="0">
                <a:solidFill>
                  <a:schemeClr val="accent3">
                    <a:lumOff val="11519"/>
                  </a:schemeClr>
                </a:solidFill>
              </a:rPr>
              <a:t> n°2</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Elles</a:t>
            </a:r>
            <a:r>
              <a:rPr dirty="0"/>
              <a:t> se </a:t>
            </a:r>
            <a:r>
              <a:rPr dirty="0" err="1"/>
              <a:t>déroulent</a:t>
            </a:r>
            <a:r>
              <a:rPr dirty="0"/>
              <a:t> sans temps de </a:t>
            </a:r>
            <a:r>
              <a:rPr dirty="0" err="1"/>
              <a:t>préparation</a:t>
            </a:r>
            <a:r>
              <a:rPr dirty="0"/>
              <a:t>.</a:t>
            </a:r>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err="1"/>
              <a:t>Compétences</a:t>
            </a:r>
            <a:r>
              <a:rPr dirty="0"/>
              <a:t> </a:t>
            </a:r>
            <a:r>
              <a:rPr dirty="0" err="1"/>
              <a:t>évaluées</a:t>
            </a:r>
            <a:r>
              <a:rPr dirty="0"/>
              <a:t>: </a:t>
            </a:r>
            <a:r>
              <a:rPr dirty="0" err="1"/>
              <a:t>Poc</a:t>
            </a:r>
            <a:r>
              <a:rPr dirty="0"/>
              <a:t> /</a:t>
            </a:r>
            <a:r>
              <a:rPr dirty="0" err="1"/>
              <a:t>Ioc</a:t>
            </a:r>
            <a:r>
              <a:rPr dirty="0"/>
              <a:t>/ </a:t>
            </a:r>
            <a:r>
              <a:rPr dirty="0" err="1"/>
              <a:t>ce</a:t>
            </a:r>
            <a:endParaRPr dirty="0"/>
          </a:p>
          <a:p>
            <a:pP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dirty="0"/>
              <a:t>Durée </a:t>
            </a:r>
            <a:r>
              <a:rPr dirty="0" err="1"/>
              <a:t>totale</a:t>
            </a:r>
            <a:r>
              <a:rPr dirty="0"/>
              <a:t> </a:t>
            </a:r>
            <a:r>
              <a:rPr dirty="0" err="1"/>
              <a:t>maximale</a:t>
            </a:r>
            <a:r>
              <a:rPr dirty="0"/>
              <a:t> : </a:t>
            </a:r>
          </a:p>
          <a:p>
            <a:pPr marL="800100" lvl="1" indent="-342900">
              <a:buClr>
                <a:schemeClr val="accent1"/>
              </a:buClr>
              <a:buSzPct val="80000"/>
              <a:buFont typeface="Arial"/>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cap="none">
                <a:latin typeface="Arial Rounded MT Bold"/>
                <a:ea typeface="Arial Rounded MT Bold"/>
                <a:cs typeface="Arial Rounded MT Bold"/>
                <a:sym typeface="Arial Rounded MT Bold"/>
              </a:defRPr>
            </a:pPr>
            <a:r>
              <a:rPr dirty="0"/>
              <a:t>12 </a:t>
            </a:r>
            <a:r>
              <a:rPr dirty="0" err="1"/>
              <a:t>mn</a:t>
            </a:r>
            <a:r>
              <a:rPr dirty="0"/>
              <a:t> au CAP (A2)</a:t>
            </a:r>
            <a:endParaRPr sz="1600" dirty="0">
              <a:solidFill>
                <a:srgbClr val="888888"/>
              </a:solidFill>
            </a:endParaRPr>
          </a:p>
          <a:p>
            <a:pPr marL="800100" lvl="1" indent="-342900">
              <a:buClr>
                <a:schemeClr val="accent1"/>
              </a:buClr>
              <a:buSzPct val="80000"/>
              <a:buFont typeface="Arial"/>
              <a:buChar char="•"/>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cap="none">
                <a:latin typeface="Arial Rounded MT Bold"/>
                <a:ea typeface="Arial Rounded MT Bold"/>
                <a:cs typeface="Arial Rounded MT Bold"/>
                <a:sym typeface="Arial Rounded MT Bold"/>
              </a:defRPr>
            </a:pPr>
            <a:r>
              <a:rPr dirty="0"/>
              <a:t>15 </a:t>
            </a:r>
            <a:r>
              <a:rPr dirty="0" err="1"/>
              <a:t>mn</a:t>
            </a:r>
            <a:r>
              <a:rPr dirty="0"/>
              <a:t> au BAC PRO (B1+)</a:t>
            </a:r>
          </a:p>
        </p:txBody>
      </p:sp>
      <p:sp>
        <p:nvSpPr>
          <p:cNvPr id="524"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3">
                                            <p:txEl>
                                              <p:pRg st="0" end="0"/>
                                            </p:txEl>
                                          </p:spTgt>
                                        </p:tgtEl>
                                        <p:attrNameLst>
                                          <p:attrName>style.visibility</p:attrName>
                                        </p:attrNameLst>
                                      </p:cBhvr>
                                      <p:to>
                                        <p:strVal val="visible"/>
                                      </p:to>
                                    </p:set>
                                    <p:animEffect transition="in" filter="wipe(down)">
                                      <p:cBhvr>
                                        <p:cTn id="7" dur="500"/>
                                        <p:tgtEl>
                                          <p:spTgt spid="52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23">
                                            <p:txEl>
                                              <p:pRg st="1" end="1"/>
                                            </p:txEl>
                                          </p:spTgt>
                                        </p:tgtEl>
                                        <p:attrNameLst>
                                          <p:attrName>style.visibility</p:attrName>
                                        </p:attrNameLst>
                                      </p:cBhvr>
                                      <p:to>
                                        <p:strVal val="visible"/>
                                      </p:to>
                                    </p:set>
                                    <p:animEffect transition="in" filter="wipe(down)">
                                      <p:cBhvr>
                                        <p:cTn id="10" dur="500"/>
                                        <p:tgtEl>
                                          <p:spTgt spid="52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23">
                                            <p:txEl>
                                              <p:pRg st="2" end="2"/>
                                            </p:txEl>
                                          </p:spTgt>
                                        </p:tgtEl>
                                        <p:attrNameLst>
                                          <p:attrName>style.visibility</p:attrName>
                                        </p:attrNameLst>
                                      </p:cBhvr>
                                      <p:to>
                                        <p:strVal val="visible"/>
                                      </p:to>
                                    </p:set>
                                    <p:animEffect transition="in" filter="wipe(down)">
                                      <p:cBhvr>
                                        <p:cTn id="13" dur="500"/>
                                        <p:tgtEl>
                                          <p:spTgt spid="52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23">
                                            <p:txEl>
                                              <p:pRg st="3" end="3"/>
                                            </p:txEl>
                                          </p:spTgt>
                                        </p:tgtEl>
                                        <p:attrNameLst>
                                          <p:attrName>style.visibility</p:attrName>
                                        </p:attrNameLst>
                                      </p:cBhvr>
                                      <p:to>
                                        <p:strVal val="visible"/>
                                      </p:to>
                                    </p:set>
                                    <p:animEffect transition="in" filter="wipe(down)">
                                      <p:cBhvr>
                                        <p:cTn id="16" dur="500"/>
                                        <p:tgtEl>
                                          <p:spTgt spid="52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23">
                                            <p:txEl>
                                              <p:pRg st="4" end="4"/>
                                            </p:txEl>
                                          </p:spTgt>
                                        </p:tgtEl>
                                        <p:attrNameLst>
                                          <p:attrName>style.visibility</p:attrName>
                                        </p:attrNameLst>
                                      </p:cBhvr>
                                      <p:to>
                                        <p:strVal val="visible"/>
                                      </p:to>
                                    </p:set>
                                    <p:animEffect transition="in" filter="wipe(down)">
                                      <p:cBhvr>
                                        <p:cTn id="19" dur="500"/>
                                        <p:tgtEl>
                                          <p:spTgt spid="52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23">
                                            <p:txEl>
                                              <p:pRg st="5" end="5"/>
                                            </p:txEl>
                                          </p:spTgt>
                                        </p:tgtEl>
                                        <p:attrNameLst>
                                          <p:attrName>style.visibility</p:attrName>
                                        </p:attrNameLst>
                                      </p:cBhvr>
                                      <p:to>
                                        <p:strVal val="visible"/>
                                      </p:to>
                                    </p:set>
                                    <p:animEffect transition="in" filter="wipe(down)">
                                      <p:cBhvr>
                                        <p:cTn id="22" dur="500"/>
                                        <p:tgtEl>
                                          <p:spTgt spid="5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Titre 1"/>
          <p:cNvSpPr txBox="1">
            <a:spLocks noGrp="1"/>
          </p:cNvSpPr>
          <p:nvPr>
            <p:ph type="ctrTitle"/>
          </p:nvPr>
        </p:nvSpPr>
        <p:spPr>
          <a:xfrm>
            <a:off x="1154953" y="716099"/>
            <a:ext cx="10203437" cy="767688"/>
          </a:xfrm>
          <a:prstGeom prst="rect">
            <a:avLst/>
          </a:prstGeom>
        </p:spPr>
        <p:txBody>
          <a:bodyPr anchor="ctr">
            <a:normAutofit fontScale="90000"/>
          </a:bodyPr>
          <a:lstStyle/>
          <a:p>
            <a:pPr defTabSz="585215">
              <a:defRPr sz="2240">
                <a:solidFill>
                  <a:srgbClr val="FFFFFF"/>
                </a:solidFill>
                <a:latin typeface="Arial Rounded MT Bold"/>
                <a:ea typeface="Arial Rounded MT Bold"/>
                <a:cs typeface="Arial Rounded MT Bold"/>
                <a:sym typeface="Arial Rounded MT Bold"/>
              </a:defRPr>
            </a:pPr>
            <a:r>
              <a:rPr sz="3600" b="1" dirty="0"/>
              <a:t>7. LA MEDIATION (CECRL 2017) </a:t>
            </a:r>
            <a:br>
              <a:rPr dirty="0"/>
            </a:br>
            <a:endParaRPr dirty="0"/>
          </a:p>
        </p:txBody>
      </p:sp>
      <p:sp>
        <p:nvSpPr>
          <p:cNvPr id="527" name="Espace réservé du contenu 2"/>
          <p:cNvSpPr txBox="1">
            <a:spLocks noGrp="1"/>
          </p:cNvSpPr>
          <p:nvPr>
            <p:ph type="subTitle" idx="1"/>
          </p:nvPr>
        </p:nvSpPr>
        <p:spPr>
          <a:xfrm>
            <a:off x="517793" y="1872122"/>
            <a:ext cx="11005850" cy="4409156"/>
          </a:xfrm>
          <a:prstGeom prst="rect">
            <a:avLst/>
          </a:prstGeom>
        </p:spPr>
        <p:txBody>
          <a:bodyPr/>
          <a:lstStyle/>
          <a:p>
            <a:pPr lvl="1" algn="just">
              <a:defRPr sz="200" cap="none">
                <a:latin typeface="Arial Rounded MT Bold"/>
                <a:ea typeface="Arial Rounded MT Bold"/>
                <a:cs typeface="Arial Rounded MT Bold"/>
                <a:sym typeface="Arial Rounded MT Bold"/>
              </a:defRPr>
            </a:pPr>
            <a:endParaRPr dirty="0"/>
          </a:p>
          <a:p>
            <a:pPr>
              <a:defRPr sz="2000">
                <a:latin typeface="Arial Rounded MT Bold"/>
                <a:ea typeface="Arial Rounded MT Bold"/>
                <a:cs typeface="Arial Rounded MT Bold"/>
                <a:sym typeface="Arial Rounded MT Bold"/>
              </a:defRPr>
            </a:pPr>
            <a:r>
              <a:rPr dirty="0"/>
              <a:t>1- </a:t>
            </a:r>
            <a:r>
              <a:rPr dirty="0" err="1"/>
              <a:t>Visionnez</a:t>
            </a:r>
            <a:r>
              <a:rPr dirty="0"/>
              <a:t>  LA </a:t>
            </a:r>
            <a:r>
              <a:rPr dirty="0" err="1"/>
              <a:t>vidéo</a:t>
            </a:r>
            <a:r>
              <a:rPr dirty="0"/>
              <a:t> n°1 : MEDIATION OU PAS? JUSTIFIEZ.</a:t>
            </a:r>
          </a:p>
          <a:p>
            <a:pPr>
              <a:defRPr sz="2000">
                <a:latin typeface="Arial Rounded MT Bold"/>
                <a:ea typeface="Arial Rounded MT Bold"/>
                <a:cs typeface="Arial Rounded MT Bold"/>
                <a:sym typeface="Arial Rounded MT Bold"/>
              </a:defRPr>
            </a:pPr>
            <a:endParaRPr dirty="0"/>
          </a:p>
          <a:p>
            <a:pPr>
              <a:defRPr sz="2000">
                <a:latin typeface="Arial Rounded MT Bold"/>
                <a:ea typeface="Arial Rounded MT Bold"/>
                <a:cs typeface="Arial Rounded MT Bold"/>
                <a:sym typeface="Arial Rounded MT Bold"/>
              </a:defRPr>
            </a:pPr>
            <a:r>
              <a:rPr dirty="0"/>
              <a:t>2_ </a:t>
            </a:r>
            <a:r>
              <a:rPr dirty="0" err="1"/>
              <a:t>vISIONNEZ</a:t>
            </a:r>
            <a:r>
              <a:rPr dirty="0"/>
              <a:t> LA VIDEO n°2: MEDIATION OU PAS? JUSTIFIEZ. </a:t>
            </a:r>
          </a:p>
          <a:p>
            <a:pPr>
              <a:defRPr sz="2000">
                <a:latin typeface="Arial Rounded MT Bold"/>
                <a:ea typeface="Arial Rounded MT Bold"/>
                <a:cs typeface="Arial Rounded MT Bold"/>
                <a:sym typeface="Arial Rounded MT Bold"/>
              </a:defRPr>
            </a:pPr>
            <a:endParaRPr dirty="0"/>
          </a:p>
          <a:p>
            <a:pPr>
              <a:defRPr sz="2000">
                <a:latin typeface="Arial Rounded MT Bold"/>
                <a:ea typeface="Arial Rounded MT Bold"/>
                <a:cs typeface="Arial Rounded MT Bold"/>
                <a:sym typeface="Arial Rounded MT Bold"/>
              </a:defRPr>
            </a:pPr>
            <a:r>
              <a:rPr dirty="0"/>
              <a:t>3- Quelle </a:t>
            </a:r>
            <a:r>
              <a:rPr dirty="0" err="1"/>
              <a:t>définition</a:t>
            </a:r>
            <a:r>
              <a:rPr dirty="0"/>
              <a:t> </a:t>
            </a:r>
            <a:r>
              <a:rPr dirty="0" err="1"/>
              <a:t>donneriez-vous</a:t>
            </a:r>
            <a:r>
              <a:rPr dirty="0"/>
              <a:t> de la </a:t>
            </a:r>
            <a:r>
              <a:rPr dirty="0" err="1"/>
              <a:t>compétence</a:t>
            </a:r>
            <a:r>
              <a:rPr dirty="0"/>
              <a:t> de </a:t>
            </a:r>
            <a:r>
              <a:rPr dirty="0" err="1"/>
              <a:t>médiation</a:t>
            </a:r>
            <a:r>
              <a:rPr dirty="0"/>
              <a:t>?</a:t>
            </a:r>
          </a:p>
        </p:txBody>
      </p:sp>
      <p:sp>
        <p:nvSpPr>
          <p:cNvPr id="528"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27</a:t>
            </a:fld>
            <a:endParaRPr/>
          </a:p>
        </p:txBody>
      </p:sp>
      <p:grpSp>
        <p:nvGrpSpPr>
          <p:cNvPr id="535" name="Groupe 19"/>
          <p:cNvGrpSpPr/>
          <p:nvPr/>
        </p:nvGrpSpPr>
        <p:grpSpPr>
          <a:xfrm>
            <a:off x="1506532" y="4574373"/>
            <a:ext cx="8707018" cy="1490429"/>
            <a:chOff x="0" y="0"/>
            <a:chExt cx="8707017" cy="1490428"/>
          </a:xfrm>
        </p:grpSpPr>
        <p:sp>
          <p:nvSpPr>
            <p:cNvPr id="529" name="ZoneTexte 1"/>
            <p:cNvSpPr txBox="1"/>
            <p:nvPr/>
          </p:nvSpPr>
          <p:spPr>
            <a:xfrm>
              <a:off x="35246" y="0"/>
              <a:ext cx="2557529" cy="358140"/>
            </a:xfrm>
            <a:prstGeom prst="rect">
              <a:avLst/>
            </a:prstGeom>
            <a:solidFill>
              <a:srgbClr val="63252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defTabSz="914400">
                <a:defRPr b="1">
                  <a:solidFill>
                    <a:srgbClr val="FFFFFF"/>
                  </a:solidFill>
                  <a:latin typeface="+mn-lt"/>
                  <a:ea typeface="+mn-ea"/>
                  <a:cs typeface="+mn-cs"/>
                  <a:sym typeface="Calibri"/>
                </a:defRPr>
              </a:lvl1pPr>
            </a:lstStyle>
            <a:p>
              <a:r>
                <a:t>INFORMATION</a:t>
              </a:r>
            </a:p>
          </p:txBody>
        </p:sp>
        <p:sp>
          <p:nvSpPr>
            <p:cNvPr id="530" name="ZoneTexte 2"/>
            <p:cNvSpPr txBox="1"/>
            <p:nvPr/>
          </p:nvSpPr>
          <p:spPr>
            <a:xfrm>
              <a:off x="3095051" y="0"/>
              <a:ext cx="2557529" cy="358140"/>
            </a:xfrm>
            <a:prstGeom prst="rect">
              <a:avLst/>
            </a:prstGeom>
            <a:solidFill>
              <a:srgbClr val="7030A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defTabSz="914400">
                <a:defRPr b="1">
                  <a:solidFill>
                    <a:srgbClr val="FFFFFF"/>
                  </a:solidFill>
                  <a:latin typeface="+mn-lt"/>
                  <a:ea typeface="+mn-ea"/>
                  <a:cs typeface="+mn-cs"/>
                  <a:sym typeface="Calibri"/>
                </a:defRPr>
              </a:lvl1pPr>
            </a:lstStyle>
            <a:p>
              <a:r>
                <a:t>RELATIONS</a:t>
              </a:r>
            </a:p>
          </p:txBody>
        </p:sp>
        <p:sp>
          <p:nvSpPr>
            <p:cNvPr id="531" name="ZoneTexte 3"/>
            <p:cNvSpPr txBox="1"/>
            <p:nvPr/>
          </p:nvSpPr>
          <p:spPr>
            <a:xfrm>
              <a:off x="6149490" y="0"/>
              <a:ext cx="2557528" cy="358140"/>
            </a:xfrm>
            <a:prstGeom prst="rect">
              <a:avLst/>
            </a:prstGeom>
            <a:solidFill>
              <a:srgbClr val="984807"/>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defTabSz="914400">
                <a:defRPr b="1">
                  <a:solidFill>
                    <a:srgbClr val="FFFFFF"/>
                  </a:solidFill>
                  <a:latin typeface="+mn-lt"/>
                  <a:ea typeface="+mn-ea"/>
                  <a:cs typeface="+mn-cs"/>
                  <a:sym typeface="Calibri"/>
                </a:defRPr>
              </a:lvl1pPr>
            </a:lstStyle>
            <a:p>
              <a:r>
                <a:t>COMMUNICATION</a:t>
              </a:r>
            </a:p>
          </p:txBody>
        </p:sp>
        <p:pic>
          <p:nvPicPr>
            <p:cNvPr id="532" name="Picture 2" descr="Picture 2"/>
            <p:cNvPicPr>
              <a:picLocks noChangeAspect="1"/>
            </p:cNvPicPr>
            <p:nvPr/>
          </p:nvPicPr>
          <p:blipFill>
            <a:blip r:embed="rId2" cstate="print">
              <a:extLst/>
            </a:blip>
            <a:stretch>
              <a:fillRect/>
            </a:stretch>
          </p:blipFill>
          <p:spPr>
            <a:xfrm>
              <a:off x="6120680" y="391553"/>
              <a:ext cx="2567190" cy="1098876"/>
            </a:xfrm>
            <a:prstGeom prst="rect">
              <a:avLst/>
            </a:prstGeom>
            <a:ln w="12700" cap="flat">
              <a:noFill/>
              <a:miter lim="400000"/>
            </a:ln>
            <a:effectLst/>
          </p:spPr>
        </p:pic>
        <p:pic>
          <p:nvPicPr>
            <p:cNvPr id="533" name="Picture 2" descr="Picture 2"/>
            <p:cNvPicPr>
              <a:picLocks noChangeAspect="1"/>
            </p:cNvPicPr>
            <p:nvPr/>
          </p:nvPicPr>
          <p:blipFill>
            <a:blip r:embed="rId3" cstate="print">
              <a:extLst/>
            </a:blip>
            <a:stretch>
              <a:fillRect/>
            </a:stretch>
          </p:blipFill>
          <p:spPr>
            <a:xfrm>
              <a:off x="0" y="391553"/>
              <a:ext cx="2556270" cy="1017100"/>
            </a:xfrm>
            <a:prstGeom prst="rect">
              <a:avLst/>
            </a:prstGeom>
            <a:ln w="12700" cap="flat">
              <a:noFill/>
              <a:miter lim="400000"/>
            </a:ln>
            <a:effectLst/>
          </p:spPr>
        </p:pic>
        <p:pic>
          <p:nvPicPr>
            <p:cNvPr id="534" name="Picture 8" descr="Picture 8"/>
            <p:cNvPicPr>
              <a:picLocks noChangeAspect="1"/>
            </p:cNvPicPr>
            <p:nvPr/>
          </p:nvPicPr>
          <p:blipFill>
            <a:blip r:embed="rId4" cstate="print">
              <a:extLst/>
            </a:blip>
            <a:srcRect b="21763"/>
            <a:stretch>
              <a:fillRect/>
            </a:stretch>
          </p:blipFill>
          <p:spPr>
            <a:xfrm>
              <a:off x="3096344" y="391553"/>
              <a:ext cx="2557529" cy="1088094"/>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7">
                                            <p:txEl>
                                              <p:pRg st="1" end="1"/>
                                            </p:txEl>
                                          </p:spTgt>
                                        </p:tgtEl>
                                        <p:attrNameLst>
                                          <p:attrName>style.visibility</p:attrName>
                                        </p:attrNameLst>
                                      </p:cBhvr>
                                      <p:to>
                                        <p:strVal val="visible"/>
                                      </p:to>
                                    </p:set>
                                    <p:animEffect transition="in" filter="wipe(down)">
                                      <p:cBhvr>
                                        <p:cTn id="7" dur="500"/>
                                        <p:tgtEl>
                                          <p:spTgt spid="5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7">
                                            <p:txEl>
                                              <p:pRg st="3" end="3"/>
                                            </p:txEl>
                                          </p:spTgt>
                                        </p:tgtEl>
                                        <p:attrNameLst>
                                          <p:attrName>style.visibility</p:attrName>
                                        </p:attrNameLst>
                                      </p:cBhvr>
                                      <p:to>
                                        <p:strVal val="visible"/>
                                      </p:to>
                                    </p:set>
                                    <p:animEffect transition="in" filter="wipe(down)">
                                      <p:cBhvr>
                                        <p:cTn id="12" dur="500"/>
                                        <p:tgtEl>
                                          <p:spTgt spid="5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7">
                                            <p:txEl>
                                              <p:pRg st="5" end="5"/>
                                            </p:txEl>
                                          </p:spTgt>
                                        </p:tgtEl>
                                        <p:attrNameLst>
                                          <p:attrName>style.visibility</p:attrName>
                                        </p:attrNameLst>
                                      </p:cBhvr>
                                      <p:to>
                                        <p:strVal val="visible"/>
                                      </p:to>
                                    </p:set>
                                    <p:anim calcmode="lin" valueType="num">
                                      <p:cBhvr additive="base">
                                        <p:cTn id="17" dur="500" fill="hold"/>
                                        <p:tgtEl>
                                          <p:spTgt spid="52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5"/>
                                        </p:tgtEl>
                                        <p:attrNameLst>
                                          <p:attrName>style.visibility</p:attrName>
                                        </p:attrNameLst>
                                      </p:cBhvr>
                                      <p:to>
                                        <p:strVal val="visible"/>
                                      </p:to>
                                    </p:set>
                                    <p:anim calcmode="lin" valueType="num">
                                      <p:cBhvr additive="base">
                                        <p:cTn id="23" dur="500" fill="hold"/>
                                        <p:tgtEl>
                                          <p:spTgt spid="535"/>
                                        </p:tgtEl>
                                        <p:attrNameLst>
                                          <p:attrName>ppt_x</p:attrName>
                                        </p:attrNameLst>
                                      </p:cBhvr>
                                      <p:tavLst>
                                        <p:tav tm="0">
                                          <p:val>
                                            <p:strVal val="#ppt_x"/>
                                          </p:val>
                                        </p:tav>
                                        <p:tav tm="100000">
                                          <p:val>
                                            <p:strVal val="#ppt_x"/>
                                          </p:val>
                                        </p:tav>
                                      </p:tavLst>
                                    </p:anim>
                                    <p:anim calcmode="lin" valueType="num">
                                      <p:cBhvr additive="base">
                                        <p:cTn id="24" dur="500" fill="hold"/>
                                        <p:tgtEl>
                                          <p:spTgt spid="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itre 1"/>
          <p:cNvSpPr txBox="1">
            <a:spLocks noGrp="1"/>
          </p:cNvSpPr>
          <p:nvPr>
            <p:ph type="ctrTitle"/>
          </p:nvPr>
        </p:nvSpPr>
        <p:spPr>
          <a:xfrm>
            <a:off x="606056" y="716099"/>
            <a:ext cx="11005850" cy="634237"/>
          </a:xfrm>
          <a:prstGeom prst="rect">
            <a:avLst/>
          </a:prstGeom>
        </p:spPr>
        <p:txBody>
          <a:bodyPr anchor="ctr"/>
          <a:lstStyle>
            <a:lvl1pPr defTabSz="914400">
              <a:defRPr sz="2800">
                <a:solidFill>
                  <a:srgbClr val="FFFFFF"/>
                </a:solidFill>
                <a:latin typeface="Arial Rounded MT Bold"/>
                <a:ea typeface="Arial Rounded MT Bold"/>
                <a:cs typeface="Arial Rounded MT Bold"/>
                <a:sym typeface="Arial Rounded MT Bold"/>
              </a:defRPr>
            </a:lvl1pPr>
          </a:lstStyle>
          <a:p>
            <a:r>
              <a:t>7. La médiation (CECRL 2017)</a:t>
            </a:r>
          </a:p>
        </p:txBody>
      </p:sp>
      <p:sp>
        <p:nvSpPr>
          <p:cNvPr id="538" name="Espace réservé du contenu 2"/>
          <p:cNvSpPr txBox="1">
            <a:spLocks noGrp="1"/>
          </p:cNvSpPr>
          <p:nvPr>
            <p:ph type="subTitle" idx="1"/>
          </p:nvPr>
        </p:nvSpPr>
        <p:spPr>
          <a:xfrm>
            <a:off x="517793" y="1350335"/>
            <a:ext cx="11005850" cy="4930944"/>
          </a:xfrm>
          <a:prstGeom prst="rect">
            <a:avLst/>
          </a:prstGeom>
        </p:spPr>
        <p:txBody>
          <a:bodyPr/>
          <a:lstStyle/>
          <a:p>
            <a:pPr marL="342900" indent="-342900">
              <a:buClr>
                <a:schemeClr val="accent1"/>
              </a:buClr>
              <a:buSzPct val="100000"/>
              <a:buFont typeface="Arial"/>
              <a:buChar char="•"/>
              <a:defRPr>
                <a:latin typeface="Arial Rounded MT Bold"/>
                <a:ea typeface="Arial Rounded MT Bold"/>
                <a:cs typeface="Arial Rounded MT Bold"/>
                <a:sym typeface="Arial Rounded MT Bold"/>
              </a:defRPr>
            </a:pPr>
            <a:r>
              <a:rPr dirty="0"/>
              <a:t>La </a:t>
            </a:r>
            <a:r>
              <a:rPr dirty="0" err="1"/>
              <a:t>médiation</a:t>
            </a:r>
            <a:r>
              <a:rPr dirty="0"/>
              <a:t> </a:t>
            </a:r>
            <a:r>
              <a:rPr dirty="0" err="1"/>
              <a:t>linguistique</a:t>
            </a:r>
            <a:r>
              <a:rPr dirty="0"/>
              <a:t> </a:t>
            </a:r>
            <a:r>
              <a:rPr dirty="0" err="1"/>
              <a:t>est</a:t>
            </a:r>
            <a:r>
              <a:rPr dirty="0"/>
              <a:t> </a:t>
            </a:r>
            <a:r>
              <a:rPr dirty="0" err="1"/>
              <a:t>définie</a:t>
            </a:r>
            <a:r>
              <a:rPr dirty="0"/>
              <a:t> </a:t>
            </a:r>
            <a:r>
              <a:rPr dirty="0" err="1"/>
              <a:t>ainsi</a:t>
            </a:r>
            <a:r>
              <a:rPr dirty="0"/>
              <a:t> dans le Cadre </a:t>
            </a:r>
            <a:r>
              <a:rPr dirty="0" err="1"/>
              <a:t>européen</a:t>
            </a:r>
            <a:r>
              <a:rPr dirty="0"/>
              <a:t> </a:t>
            </a:r>
            <a:r>
              <a:rPr dirty="0" err="1"/>
              <a:t>commun</a:t>
            </a:r>
            <a:r>
              <a:rPr dirty="0"/>
              <a:t> de </a:t>
            </a:r>
            <a:r>
              <a:rPr dirty="0" err="1"/>
              <a:t>référence</a:t>
            </a:r>
            <a:r>
              <a:rPr dirty="0"/>
              <a:t> pour les </a:t>
            </a:r>
            <a:r>
              <a:rPr dirty="0" err="1"/>
              <a:t>langues</a:t>
            </a:r>
            <a:r>
              <a:rPr dirty="0"/>
              <a:t> (p.71) : </a:t>
            </a:r>
          </a:p>
          <a:p>
            <a:pPr marL="800100" lvl="1" indent="-342900">
              <a:buClr>
                <a:schemeClr val="accent1"/>
              </a:buClr>
              <a:buSzPct val="100000"/>
              <a:buFont typeface="Arial"/>
              <a:buChar char="•"/>
              <a:defRPr sz="2000" cap="none">
                <a:latin typeface="Arial Rounded MT Bold"/>
                <a:ea typeface="Arial Rounded MT Bold"/>
                <a:cs typeface="Arial Rounded MT Bold"/>
                <a:sym typeface="Arial Rounded MT Bold"/>
              </a:defRPr>
            </a:pPr>
            <a:r>
              <a:rPr dirty="0"/>
              <a:t>Dans les </a:t>
            </a:r>
            <a:r>
              <a:rPr dirty="0" err="1"/>
              <a:t>activités</a:t>
            </a:r>
            <a:r>
              <a:rPr dirty="0"/>
              <a:t> de </a:t>
            </a:r>
            <a:r>
              <a:rPr dirty="0" err="1"/>
              <a:t>médiation</a:t>
            </a:r>
            <a:r>
              <a:rPr dirty="0"/>
              <a:t>, </a:t>
            </a:r>
            <a:r>
              <a:rPr dirty="0" err="1"/>
              <a:t>l’utilisateur</a:t>
            </a:r>
            <a:r>
              <a:rPr dirty="0"/>
              <a:t> de la langue </a:t>
            </a:r>
            <a:r>
              <a:rPr dirty="0" err="1"/>
              <a:t>n’a</a:t>
            </a:r>
            <a:r>
              <a:rPr dirty="0"/>
              <a:t> pas à </a:t>
            </a:r>
            <a:r>
              <a:rPr dirty="0" err="1"/>
              <a:t>exprimer</a:t>
            </a:r>
            <a:r>
              <a:rPr dirty="0"/>
              <a:t> </a:t>
            </a:r>
            <a:r>
              <a:rPr dirty="0" err="1"/>
              <a:t>sa</a:t>
            </a:r>
            <a:r>
              <a:rPr dirty="0"/>
              <a:t> pensée </a:t>
            </a:r>
            <a:r>
              <a:rPr dirty="0" err="1"/>
              <a:t>mais</a:t>
            </a:r>
            <a:r>
              <a:rPr dirty="0"/>
              <a:t> </a:t>
            </a:r>
            <a:r>
              <a:rPr dirty="0" err="1"/>
              <a:t>doit</a:t>
            </a:r>
            <a:r>
              <a:rPr dirty="0"/>
              <a:t> </a:t>
            </a:r>
            <a:r>
              <a:rPr dirty="0" err="1"/>
              <a:t>simplement</a:t>
            </a:r>
            <a:r>
              <a:rPr dirty="0"/>
              <a:t> </a:t>
            </a:r>
            <a:r>
              <a:rPr u="sng" dirty="0" err="1"/>
              <a:t>jouer</a:t>
            </a:r>
            <a:r>
              <a:rPr u="sng" dirty="0"/>
              <a:t> le </a:t>
            </a:r>
            <a:r>
              <a:rPr u="sng" dirty="0" err="1"/>
              <a:t>rôle</a:t>
            </a:r>
            <a:r>
              <a:rPr u="sng" dirty="0"/>
              <a:t> </a:t>
            </a:r>
            <a:r>
              <a:rPr u="sng" dirty="0" err="1"/>
              <a:t>d’intermédiaire</a:t>
            </a:r>
            <a:r>
              <a:rPr u="sng" dirty="0"/>
              <a:t> </a:t>
            </a:r>
            <a:r>
              <a:rPr dirty="0"/>
              <a:t>entre des </a:t>
            </a:r>
            <a:r>
              <a:rPr dirty="0" err="1"/>
              <a:t>interlocuteurs</a:t>
            </a:r>
            <a:r>
              <a:rPr dirty="0"/>
              <a:t> incapables de se </a:t>
            </a:r>
            <a:r>
              <a:rPr dirty="0" err="1"/>
              <a:t>comprendre</a:t>
            </a:r>
            <a:r>
              <a:rPr dirty="0"/>
              <a:t> </a:t>
            </a:r>
            <a:r>
              <a:rPr dirty="0" err="1"/>
              <a:t>en</a:t>
            </a:r>
            <a:r>
              <a:rPr dirty="0"/>
              <a:t> direct. </a:t>
            </a:r>
            <a:endParaRPr sz="1600" dirty="0">
              <a:solidFill>
                <a:srgbClr val="888888"/>
              </a:solidFill>
            </a:endParaRPr>
          </a:p>
          <a:p>
            <a:pPr marL="800100" lvl="1" indent="-342900">
              <a:buClr>
                <a:schemeClr val="accent1"/>
              </a:buClr>
              <a:buSzPct val="100000"/>
              <a:buFont typeface="Arial"/>
              <a:buChar char="•"/>
              <a:defRPr sz="2000" cap="none">
                <a:latin typeface="Arial Rounded MT Bold"/>
                <a:ea typeface="Arial Rounded MT Bold"/>
                <a:cs typeface="Arial Rounded MT Bold"/>
                <a:sym typeface="Arial Rounded MT Bold"/>
              </a:defRPr>
            </a:pPr>
            <a:r>
              <a:rPr dirty="0"/>
              <a:t>Il </a:t>
            </a:r>
            <a:r>
              <a:rPr dirty="0" err="1"/>
              <a:t>s’agit</a:t>
            </a:r>
            <a:r>
              <a:rPr dirty="0"/>
              <a:t> </a:t>
            </a:r>
            <a:r>
              <a:rPr dirty="0" err="1"/>
              <a:t>habituellement</a:t>
            </a:r>
            <a:r>
              <a:rPr dirty="0"/>
              <a:t> (</a:t>
            </a:r>
            <a:r>
              <a:rPr dirty="0" err="1"/>
              <a:t>mais</a:t>
            </a:r>
            <a:r>
              <a:rPr dirty="0"/>
              <a:t> non </a:t>
            </a:r>
            <a:r>
              <a:rPr dirty="0" err="1"/>
              <a:t>exclusivement</a:t>
            </a:r>
            <a:r>
              <a:rPr dirty="0"/>
              <a:t>) de </a:t>
            </a:r>
            <a:r>
              <a:rPr dirty="0" err="1"/>
              <a:t>locuteurs</a:t>
            </a:r>
            <a:r>
              <a:rPr dirty="0"/>
              <a:t> de </a:t>
            </a:r>
            <a:r>
              <a:rPr dirty="0" err="1"/>
              <a:t>langues</a:t>
            </a:r>
            <a:r>
              <a:rPr dirty="0"/>
              <a:t> </a:t>
            </a:r>
            <a:r>
              <a:rPr dirty="0" err="1"/>
              <a:t>différentes</a:t>
            </a:r>
            <a:r>
              <a:rPr dirty="0"/>
              <a:t>. </a:t>
            </a:r>
            <a:endParaRPr sz="1600" dirty="0">
              <a:solidFill>
                <a:srgbClr val="888888"/>
              </a:solidFill>
            </a:endParaRPr>
          </a:p>
          <a:p>
            <a:pPr marL="800100" lvl="1" indent="-342900">
              <a:buClr>
                <a:schemeClr val="accent1"/>
              </a:buClr>
              <a:buSzPct val="100000"/>
              <a:buFont typeface="Arial"/>
              <a:buChar char="•"/>
              <a:defRPr sz="2000" cap="none">
                <a:latin typeface="Arial Rounded MT Bold"/>
                <a:ea typeface="Arial Rounded MT Bold"/>
                <a:cs typeface="Arial Rounded MT Bold"/>
                <a:sym typeface="Arial Rounded MT Bold"/>
              </a:defRPr>
            </a:pPr>
            <a:r>
              <a:rPr dirty="0" err="1"/>
              <a:t>Parmi</a:t>
            </a:r>
            <a:r>
              <a:rPr dirty="0"/>
              <a:t> les </a:t>
            </a:r>
            <a:r>
              <a:rPr dirty="0" err="1"/>
              <a:t>activités</a:t>
            </a:r>
            <a:r>
              <a:rPr dirty="0"/>
              <a:t> de </a:t>
            </a:r>
            <a:r>
              <a:rPr dirty="0" err="1"/>
              <a:t>médiation</a:t>
            </a:r>
            <a:r>
              <a:rPr dirty="0"/>
              <a:t> on </a:t>
            </a:r>
            <a:r>
              <a:rPr dirty="0" err="1"/>
              <a:t>trouve</a:t>
            </a:r>
            <a:r>
              <a:rPr dirty="0"/>
              <a:t> </a:t>
            </a:r>
            <a:r>
              <a:rPr dirty="0" err="1"/>
              <a:t>l’interprétation</a:t>
            </a:r>
            <a:r>
              <a:rPr dirty="0"/>
              <a:t> (</a:t>
            </a:r>
            <a:r>
              <a:rPr dirty="0" err="1"/>
              <a:t>orale</a:t>
            </a:r>
            <a:r>
              <a:rPr dirty="0"/>
              <a:t>) et la </a:t>
            </a:r>
            <a:r>
              <a:rPr dirty="0" err="1"/>
              <a:t>traduction</a:t>
            </a:r>
            <a:r>
              <a:rPr dirty="0"/>
              <a:t> (</a:t>
            </a:r>
            <a:r>
              <a:rPr dirty="0" err="1"/>
              <a:t>écrite</a:t>
            </a:r>
            <a:r>
              <a:rPr dirty="0"/>
              <a:t>), </a:t>
            </a:r>
            <a:r>
              <a:rPr dirty="0" err="1"/>
              <a:t>ainsi</a:t>
            </a:r>
            <a:r>
              <a:rPr dirty="0"/>
              <a:t> que le résumé et la reformulation de </a:t>
            </a:r>
            <a:r>
              <a:rPr dirty="0" err="1"/>
              <a:t>textes</a:t>
            </a:r>
            <a:r>
              <a:rPr dirty="0"/>
              <a:t> dans la </a:t>
            </a:r>
            <a:r>
              <a:rPr dirty="0" err="1"/>
              <a:t>même</a:t>
            </a:r>
            <a:r>
              <a:rPr dirty="0"/>
              <a:t> langue </a:t>
            </a:r>
            <a:r>
              <a:rPr dirty="0" err="1"/>
              <a:t>lorsque</a:t>
            </a:r>
            <a:r>
              <a:rPr dirty="0"/>
              <a:t> le </a:t>
            </a:r>
            <a:r>
              <a:rPr dirty="0" err="1"/>
              <a:t>texte</a:t>
            </a:r>
            <a:r>
              <a:rPr dirty="0"/>
              <a:t> original </a:t>
            </a:r>
            <a:r>
              <a:rPr dirty="0" err="1"/>
              <a:t>est</a:t>
            </a:r>
            <a:r>
              <a:rPr dirty="0"/>
              <a:t> </a:t>
            </a:r>
            <a:r>
              <a:rPr dirty="0" err="1"/>
              <a:t>incompréhensible</a:t>
            </a:r>
            <a:r>
              <a:rPr dirty="0"/>
              <a:t> pour son </a:t>
            </a:r>
            <a:r>
              <a:rPr dirty="0" err="1"/>
              <a:t>destinataire</a:t>
            </a:r>
            <a:r>
              <a:rPr dirty="0"/>
              <a:t>.</a:t>
            </a:r>
            <a:endParaRPr sz="1600" dirty="0">
              <a:solidFill>
                <a:srgbClr val="888888"/>
              </a:solidFill>
            </a:endParaRPr>
          </a:p>
          <a:p>
            <a:pPr marL="800100" lvl="1" indent="-342900">
              <a:buClr>
                <a:schemeClr val="accent1"/>
              </a:buClr>
              <a:buSzPct val="100000"/>
              <a:buFont typeface="Arial"/>
              <a:buChar char="•"/>
              <a:defRPr sz="2000" cap="none">
                <a:latin typeface="Arial Rounded MT Bold"/>
                <a:ea typeface="Arial Rounded MT Bold"/>
                <a:cs typeface="Arial Rounded MT Bold"/>
                <a:sym typeface="Arial Rounded MT Bold"/>
              </a:defRPr>
            </a:pPr>
            <a:r>
              <a:rPr dirty="0" err="1"/>
              <a:t>Lorsque</a:t>
            </a:r>
            <a:r>
              <a:rPr dirty="0"/>
              <a:t> des questions </a:t>
            </a:r>
            <a:r>
              <a:rPr dirty="0" err="1"/>
              <a:t>culturelles</a:t>
            </a:r>
            <a:r>
              <a:rPr dirty="0"/>
              <a:t> </a:t>
            </a:r>
            <a:r>
              <a:rPr dirty="0" err="1"/>
              <a:t>risquent</a:t>
            </a:r>
            <a:r>
              <a:rPr dirty="0"/>
              <a:t> de </a:t>
            </a:r>
            <a:r>
              <a:rPr dirty="0" err="1"/>
              <a:t>susciter</a:t>
            </a:r>
            <a:r>
              <a:rPr dirty="0"/>
              <a:t> </a:t>
            </a:r>
            <a:r>
              <a:rPr dirty="0" err="1"/>
              <a:t>une</a:t>
            </a:r>
            <a:r>
              <a:rPr dirty="0"/>
              <a:t> </a:t>
            </a:r>
            <a:r>
              <a:rPr dirty="0" err="1"/>
              <a:t>incompréhension</a:t>
            </a:r>
            <a:r>
              <a:rPr dirty="0"/>
              <a:t>, la </a:t>
            </a:r>
            <a:r>
              <a:rPr dirty="0" err="1"/>
              <a:t>médiation</a:t>
            </a:r>
            <a:r>
              <a:rPr dirty="0"/>
              <a:t> (inter)</a:t>
            </a:r>
            <a:r>
              <a:rPr dirty="0" err="1"/>
              <a:t>culturelle</a:t>
            </a:r>
            <a:r>
              <a:rPr dirty="0"/>
              <a:t> </a:t>
            </a:r>
            <a:r>
              <a:rPr dirty="0" err="1"/>
              <a:t>consiste</a:t>
            </a:r>
            <a:r>
              <a:rPr dirty="0"/>
              <a:t> à </a:t>
            </a:r>
            <a:r>
              <a:rPr dirty="0" err="1"/>
              <a:t>expliciter</a:t>
            </a:r>
            <a:r>
              <a:rPr dirty="0"/>
              <a:t> </a:t>
            </a:r>
            <a:r>
              <a:rPr dirty="0" err="1"/>
              <a:t>l’arrière</a:t>
            </a:r>
            <a:r>
              <a:rPr dirty="0"/>
              <a:t>-plan </a:t>
            </a:r>
            <a:r>
              <a:rPr dirty="0" err="1"/>
              <a:t>culturel</a:t>
            </a:r>
            <a:r>
              <a:rPr dirty="0"/>
              <a:t> de </a:t>
            </a:r>
            <a:r>
              <a:rPr dirty="0" err="1"/>
              <a:t>façon</a:t>
            </a:r>
            <a:r>
              <a:rPr dirty="0"/>
              <a:t> à </a:t>
            </a:r>
            <a:r>
              <a:rPr dirty="0" err="1"/>
              <a:t>rendre</a:t>
            </a:r>
            <a:r>
              <a:rPr dirty="0"/>
              <a:t> la communication possible </a:t>
            </a:r>
            <a:r>
              <a:rPr dirty="0" err="1"/>
              <a:t>ou</a:t>
            </a:r>
            <a:r>
              <a:rPr dirty="0"/>
              <a:t> à </a:t>
            </a:r>
            <a:r>
              <a:rPr dirty="0" err="1"/>
              <a:t>éviter</a:t>
            </a:r>
            <a:r>
              <a:rPr dirty="0"/>
              <a:t> les </a:t>
            </a:r>
            <a:r>
              <a:rPr dirty="0" err="1"/>
              <a:t>malentendus</a:t>
            </a:r>
            <a:r>
              <a:rPr dirty="0"/>
              <a:t>.</a:t>
            </a:r>
          </a:p>
        </p:txBody>
      </p:sp>
      <p:sp>
        <p:nvSpPr>
          <p:cNvPr id="539"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28</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8">
                                            <p:txEl>
                                              <p:pRg st="1" end="1"/>
                                            </p:txEl>
                                          </p:spTgt>
                                        </p:tgtEl>
                                        <p:attrNameLst>
                                          <p:attrName>style.visibility</p:attrName>
                                        </p:attrNameLst>
                                      </p:cBhvr>
                                      <p:to>
                                        <p:strVal val="visible"/>
                                      </p:to>
                                    </p:set>
                                    <p:animEffect transition="in" filter="wipe(down)">
                                      <p:cBhvr>
                                        <p:cTn id="7" dur="500"/>
                                        <p:tgtEl>
                                          <p:spTgt spid="5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8">
                                            <p:txEl>
                                              <p:pRg st="2" end="2"/>
                                            </p:txEl>
                                          </p:spTgt>
                                        </p:tgtEl>
                                        <p:attrNameLst>
                                          <p:attrName>style.visibility</p:attrName>
                                        </p:attrNameLst>
                                      </p:cBhvr>
                                      <p:to>
                                        <p:strVal val="visible"/>
                                      </p:to>
                                    </p:set>
                                    <p:animEffect transition="in" filter="wipe(down)">
                                      <p:cBhvr>
                                        <p:cTn id="12" dur="500"/>
                                        <p:tgtEl>
                                          <p:spTgt spid="5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8">
                                            <p:txEl>
                                              <p:pRg st="3" end="3"/>
                                            </p:txEl>
                                          </p:spTgt>
                                        </p:tgtEl>
                                        <p:attrNameLst>
                                          <p:attrName>style.visibility</p:attrName>
                                        </p:attrNameLst>
                                      </p:cBhvr>
                                      <p:to>
                                        <p:strVal val="visible"/>
                                      </p:to>
                                    </p:set>
                                    <p:animEffect transition="in" filter="wipe(down)">
                                      <p:cBhvr>
                                        <p:cTn id="17" dur="500"/>
                                        <p:tgtEl>
                                          <p:spTgt spid="5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8">
                                            <p:txEl>
                                              <p:pRg st="4" end="4"/>
                                            </p:txEl>
                                          </p:spTgt>
                                        </p:tgtEl>
                                        <p:attrNameLst>
                                          <p:attrName>style.visibility</p:attrName>
                                        </p:attrNameLst>
                                      </p:cBhvr>
                                      <p:to>
                                        <p:strVal val="visible"/>
                                      </p:to>
                                    </p:set>
                                    <p:animEffect transition="in" filter="wipe(down)">
                                      <p:cBhvr>
                                        <p:cTn id="22" dur="500"/>
                                        <p:tgtEl>
                                          <p:spTgt spid="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Titre 1"/>
          <p:cNvSpPr txBox="1">
            <a:spLocks noGrp="1"/>
          </p:cNvSpPr>
          <p:nvPr>
            <p:ph type="title"/>
          </p:nvPr>
        </p:nvSpPr>
        <p:spPr>
          <a:xfrm>
            <a:off x="520995" y="973667"/>
            <a:ext cx="10377377" cy="706966"/>
          </a:xfrm>
          <a:prstGeom prst="rect">
            <a:avLst/>
          </a:prstGeom>
        </p:spPr>
        <p:txBody>
          <a:bodyPr/>
          <a:lstStyle>
            <a:lvl1pPr>
              <a:defRPr>
                <a:solidFill>
                  <a:srgbClr val="FFFFFF"/>
                </a:solidFill>
                <a:latin typeface="Arial Rounded MT Bold"/>
                <a:ea typeface="Arial Rounded MT Bold"/>
                <a:cs typeface="Arial Rounded MT Bold"/>
                <a:sym typeface="Arial Rounded MT Bold"/>
              </a:defRPr>
            </a:lvl1pPr>
          </a:lstStyle>
          <a:p>
            <a:r>
              <a:t>6. La médiation (CECRL 2017)</a:t>
            </a:r>
          </a:p>
        </p:txBody>
      </p:sp>
      <p:sp>
        <p:nvSpPr>
          <p:cNvPr id="542" name="Espace réservé du contenu 2"/>
          <p:cNvSpPr txBox="1">
            <a:spLocks noGrp="1"/>
          </p:cNvSpPr>
          <p:nvPr>
            <p:ph type="body" idx="1"/>
          </p:nvPr>
        </p:nvSpPr>
        <p:spPr>
          <a:xfrm>
            <a:off x="96904" y="2147777"/>
            <a:ext cx="11996036" cy="4414495"/>
          </a:xfrm>
          <a:prstGeom prst="rect">
            <a:avLst/>
          </a:prstGeom>
        </p:spPr>
        <p:txBody>
          <a:bodyPr/>
          <a:lstStyle/>
          <a:p>
            <a:pPr marL="342899" indent="-342899">
              <a:lnSpc>
                <a:spcPct val="90000"/>
              </a:lnSpc>
              <a:defRPr sz="1900">
                <a:latin typeface="Arial Rounded MT Bold"/>
                <a:ea typeface="Arial Rounded MT Bold"/>
                <a:cs typeface="Arial Rounded MT Bold"/>
                <a:sym typeface="Arial Rounded MT Bold"/>
              </a:defRPr>
            </a:pPr>
            <a:r>
              <a:rPr dirty="0" err="1"/>
              <a:t>Transmettre</a:t>
            </a:r>
            <a:r>
              <a:rPr dirty="0"/>
              <a:t> </a:t>
            </a:r>
            <a:r>
              <a:rPr dirty="0" err="1"/>
              <a:t>une</a:t>
            </a:r>
            <a:r>
              <a:rPr dirty="0"/>
              <a:t> information, </a:t>
            </a:r>
            <a:r>
              <a:rPr dirty="0" err="1"/>
              <a:t>interpréter</a:t>
            </a:r>
            <a:r>
              <a:rPr dirty="0"/>
              <a:t> </a:t>
            </a:r>
            <a:r>
              <a:rPr dirty="0" err="1"/>
              <a:t>d’une</a:t>
            </a:r>
            <a:r>
              <a:rPr dirty="0"/>
              <a:t> langue à </a:t>
            </a:r>
            <a:r>
              <a:rPr dirty="0" err="1"/>
              <a:t>l’autre</a:t>
            </a:r>
            <a:r>
              <a:rPr dirty="0"/>
              <a:t>:</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indiquer</a:t>
            </a:r>
            <a:r>
              <a:rPr dirty="0"/>
              <a:t> avec des mots et des </a:t>
            </a:r>
            <a:r>
              <a:rPr dirty="0" err="1"/>
              <a:t>gestes</a:t>
            </a:r>
            <a:r>
              <a:rPr dirty="0"/>
              <a:t> simples les </a:t>
            </a:r>
            <a:r>
              <a:rPr dirty="0" err="1"/>
              <a:t>besoins</a:t>
            </a:r>
            <a:r>
              <a:rPr dirty="0"/>
              <a:t> </a:t>
            </a:r>
            <a:r>
              <a:rPr dirty="0" err="1"/>
              <a:t>élémentaires</a:t>
            </a:r>
            <a:r>
              <a:rPr dirty="0"/>
              <a:t> </a:t>
            </a:r>
            <a:r>
              <a:rPr dirty="0" err="1"/>
              <a:t>d’une</a:t>
            </a:r>
            <a:r>
              <a:rPr dirty="0"/>
              <a:t> tierce </a:t>
            </a:r>
            <a:r>
              <a:rPr dirty="0" err="1"/>
              <a:t>personne</a:t>
            </a:r>
            <a:r>
              <a:rPr dirty="0"/>
              <a:t> dans </a:t>
            </a:r>
            <a:r>
              <a:rPr dirty="0" err="1"/>
              <a:t>une</a:t>
            </a:r>
            <a:r>
              <a:rPr dirty="0"/>
              <a:t> situation </a:t>
            </a:r>
            <a:r>
              <a:rPr dirty="0" err="1"/>
              <a:t>précise</a:t>
            </a:r>
            <a:r>
              <a:rPr dirty="0"/>
              <a:t> » (A1</a:t>
            </a:r>
            <a:r>
              <a:rPr lang="fr-FR" dirty="0"/>
              <a:t>)</a:t>
            </a:r>
            <a:r>
              <a:rPr dirty="0"/>
              <a:t> » à « </a:t>
            </a:r>
            <a:r>
              <a:rPr dirty="0" err="1"/>
              <a:t>peut</a:t>
            </a:r>
            <a:r>
              <a:rPr dirty="0"/>
              <a:t> assurer </a:t>
            </a:r>
            <a:r>
              <a:rPr dirty="0" err="1"/>
              <a:t>une</a:t>
            </a:r>
            <a:r>
              <a:rPr dirty="0"/>
              <a:t> </a:t>
            </a:r>
            <a:r>
              <a:rPr dirty="0" err="1"/>
              <a:t>interprétation</a:t>
            </a:r>
            <a:r>
              <a:rPr dirty="0"/>
              <a:t> </a:t>
            </a:r>
            <a:r>
              <a:rPr dirty="0" err="1"/>
              <a:t>consécutive</a:t>
            </a:r>
            <a:r>
              <a:rPr dirty="0"/>
              <a:t> sur des </a:t>
            </a:r>
            <a:r>
              <a:rPr dirty="0" err="1"/>
              <a:t>sujets</a:t>
            </a:r>
            <a:r>
              <a:rPr dirty="0"/>
              <a:t> </a:t>
            </a:r>
            <a:r>
              <a:rPr dirty="0" err="1"/>
              <a:t>généraux</a:t>
            </a:r>
            <a:r>
              <a:rPr dirty="0"/>
              <a:t> et </a:t>
            </a:r>
            <a:r>
              <a:rPr dirty="0" err="1"/>
              <a:t>transmettre</a:t>
            </a:r>
            <a:r>
              <a:rPr dirty="0"/>
              <a:t> les </a:t>
            </a:r>
            <a:r>
              <a:rPr dirty="0" err="1"/>
              <a:t>propos</a:t>
            </a:r>
            <a:r>
              <a:rPr dirty="0"/>
              <a:t> </a:t>
            </a:r>
            <a:r>
              <a:rPr dirty="0" err="1"/>
              <a:t>importants</a:t>
            </a:r>
            <a:r>
              <a:rPr dirty="0"/>
              <a:t> et les points de </a:t>
            </a:r>
            <a:r>
              <a:rPr dirty="0" err="1"/>
              <a:t>vue</a:t>
            </a:r>
            <a:r>
              <a:rPr dirty="0"/>
              <a:t> d’un </a:t>
            </a:r>
            <a:r>
              <a:rPr dirty="0" err="1"/>
              <a:t>intervenant</a:t>
            </a:r>
            <a:r>
              <a:rPr dirty="0"/>
              <a:t> » (B2).</a:t>
            </a:r>
            <a:endParaRPr sz="1600" dirty="0"/>
          </a:p>
          <a:p>
            <a:pPr marL="342899" indent="-342899">
              <a:lnSpc>
                <a:spcPct val="90000"/>
              </a:lnSpc>
              <a:defRPr sz="1900">
                <a:latin typeface="Arial Rounded MT Bold"/>
                <a:ea typeface="Arial Rounded MT Bold"/>
                <a:cs typeface="Arial Rounded MT Bold"/>
                <a:sym typeface="Arial Rounded MT Bold"/>
              </a:defRPr>
            </a:pPr>
            <a:r>
              <a:rPr dirty="0" err="1"/>
              <a:t>Traiter</a:t>
            </a:r>
            <a:r>
              <a:rPr dirty="0"/>
              <a:t> un </a:t>
            </a:r>
            <a:r>
              <a:rPr dirty="0" err="1"/>
              <a:t>texte</a:t>
            </a:r>
            <a:r>
              <a:rPr dirty="0"/>
              <a:t> </a:t>
            </a:r>
            <a:r>
              <a:rPr dirty="0" err="1"/>
              <a:t>ou</a:t>
            </a:r>
            <a:r>
              <a:rPr dirty="0"/>
              <a:t> un dossier </a:t>
            </a:r>
            <a:r>
              <a:rPr dirty="0" err="1"/>
              <a:t>documentaire</a:t>
            </a:r>
            <a:r>
              <a:rPr dirty="0"/>
              <a:t>:</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transcrire</a:t>
            </a:r>
            <a:r>
              <a:rPr dirty="0"/>
              <a:t> des mots </a:t>
            </a:r>
            <a:r>
              <a:rPr dirty="0" err="1"/>
              <a:t>isolés</a:t>
            </a:r>
            <a:r>
              <a:rPr dirty="0"/>
              <a:t> et courts à </a:t>
            </a:r>
            <a:r>
              <a:rPr dirty="0" err="1"/>
              <a:t>l’aide</a:t>
            </a:r>
            <a:r>
              <a:rPr dirty="0"/>
              <a:t> d’un </a:t>
            </a:r>
            <a:r>
              <a:rPr dirty="0" err="1"/>
              <a:t>dictionnaire</a:t>
            </a:r>
            <a:r>
              <a:rPr dirty="0"/>
              <a:t> sans </a:t>
            </a:r>
            <a:r>
              <a:rPr dirty="0" err="1"/>
              <a:t>toujours</a:t>
            </a:r>
            <a:r>
              <a:rPr dirty="0"/>
              <a:t> </a:t>
            </a:r>
            <a:r>
              <a:rPr dirty="0" err="1"/>
              <a:t>trouver</a:t>
            </a:r>
            <a:r>
              <a:rPr dirty="0"/>
              <a:t> la </a:t>
            </a:r>
            <a:r>
              <a:rPr dirty="0" err="1"/>
              <a:t>forme</a:t>
            </a:r>
            <a:r>
              <a:rPr dirty="0"/>
              <a:t> convenable » (A1) à « </a:t>
            </a:r>
            <a:r>
              <a:rPr dirty="0" err="1"/>
              <a:t>peut</a:t>
            </a:r>
            <a:r>
              <a:rPr dirty="0"/>
              <a:t> faire </a:t>
            </a:r>
            <a:r>
              <a:rPr dirty="0" err="1"/>
              <a:t>une</a:t>
            </a:r>
            <a:r>
              <a:rPr dirty="0"/>
              <a:t> </a:t>
            </a:r>
            <a:r>
              <a:rPr dirty="0" err="1"/>
              <a:t>synthèse</a:t>
            </a:r>
            <a:r>
              <a:rPr dirty="0"/>
              <a:t> et </a:t>
            </a:r>
            <a:r>
              <a:rPr dirty="0" err="1"/>
              <a:t>rendre</a:t>
            </a:r>
            <a:r>
              <a:rPr dirty="0"/>
              <a:t> </a:t>
            </a:r>
            <a:r>
              <a:rPr dirty="0" err="1"/>
              <a:t>compte</a:t>
            </a:r>
            <a:r>
              <a:rPr dirty="0"/>
              <a:t> </a:t>
            </a:r>
            <a:r>
              <a:rPr dirty="0" err="1"/>
              <a:t>d’informations</a:t>
            </a:r>
            <a:r>
              <a:rPr dirty="0"/>
              <a:t> et </a:t>
            </a:r>
            <a:r>
              <a:rPr dirty="0" err="1"/>
              <a:t>d’arguments</a:t>
            </a:r>
            <a:r>
              <a:rPr dirty="0"/>
              <a:t> </a:t>
            </a:r>
            <a:r>
              <a:rPr dirty="0" err="1"/>
              <a:t>venant</a:t>
            </a:r>
            <a:r>
              <a:rPr dirty="0"/>
              <a:t> de </a:t>
            </a:r>
            <a:r>
              <a:rPr dirty="0" err="1"/>
              <a:t>diverses</a:t>
            </a:r>
            <a:r>
              <a:rPr dirty="0"/>
              <a:t> sources. </a:t>
            </a:r>
            <a:r>
              <a:rPr dirty="0" err="1"/>
              <a:t>Peut</a:t>
            </a:r>
            <a:r>
              <a:rPr dirty="0"/>
              <a:t> comparer, opposer </a:t>
            </a:r>
            <a:r>
              <a:rPr dirty="0" err="1"/>
              <a:t>synthétiser</a:t>
            </a:r>
            <a:r>
              <a:rPr dirty="0"/>
              <a:t> </a:t>
            </a:r>
            <a:r>
              <a:rPr dirty="0" err="1"/>
              <a:t>en</a:t>
            </a:r>
            <a:r>
              <a:rPr dirty="0"/>
              <a:t> langue Y les </a:t>
            </a:r>
            <a:r>
              <a:rPr dirty="0" err="1"/>
              <a:t>propos</a:t>
            </a:r>
            <a:r>
              <a:rPr dirty="0"/>
              <a:t> de la langue X.(B2)</a:t>
            </a:r>
            <a:endParaRPr sz="1600" dirty="0"/>
          </a:p>
          <a:p>
            <a:pPr marL="342899" indent="-342899">
              <a:lnSpc>
                <a:spcPct val="90000"/>
              </a:lnSpc>
              <a:defRPr sz="1900">
                <a:latin typeface="Arial Rounded MT Bold"/>
                <a:ea typeface="Arial Rounded MT Bold"/>
                <a:cs typeface="Arial Rounded MT Bold"/>
                <a:sym typeface="Arial Rounded MT Bold"/>
              </a:defRPr>
            </a:pPr>
            <a:r>
              <a:rPr dirty="0" err="1"/>
              <a:t>Faciliter</a:t>
            </a:r>
            <a:r>
              <a:rPr dirty="0"/>
              <a:t> la </a:t>
            </a:r>
            <a:r>
              <a:rPr dirty="0" err="1"/>
              <a:t>coopération</a:t>
            </a:r>
            <a:r>
              <a:rPr dirty="0"/>
              <a:t>: </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exprimer</a:t>
            </a:r>
            <a:r>
              <a:rPr dirty="0"/>
              <a:t> </a:t>
            </a:r>
            <a:r>
              <a:rPr dirty="0" err="1"/>
              <a:t>une</a:t>
            </a:r>
            <a:r>
              <a:rPr dirty="0"/>
              <a:t> idée à </a:t>
            </a:r>
            <a:r>
              <a:rPr dirty="0" err="1"/>
              <a:t>l’aide</a:t>
            </a:r>
            <a:r>
              <a:rPr dirty="0"/>
              <a:t> de mots </a:t>
            </a:r>
            <a:r>
              <a:rPr dirty="0" err="1"/>
              <a:t>très</a:t>
            </a:r>
            <a:r>
              <a:rPr dirty="0"/>
              <a:t> simples et demander </a:t>
            </a:r>
            <a:r>
              <a:rPr dirty="0" err="1"/>
              <a:t>ce</a:t>
            </a:r>
            <a:r>
              <a:rPr dirty="0"/>
              <a:t> que les </a:t>
            </a:r>
            <a:r>
              <a:rPr dirty="0" err="1"/>
              <a:t>autres</a:t>
            </a:r>
            <a:r>
              <a:rPr dirty="0"/>
              <a:t> </a:t>
            </a:r>
            <a:r>
              <a:rPr dirty="0" err="1"/>
              <a:t>pensent</a:t>
            </a:r>
            <a:r>
              <a:rPr dirty="0"/>
              <a:t> » (A1) à « </a:t>
            </a:r>
            <a:r>
              <a:rPr dirty="0" err="1"/>
              <a:t>peut</a:t>
            </a:r>
            <a:r>
              <a:rPr dirty="0"/>
              <a:t> </a:t>
            </a:r>
            <a:r>
              <a:rPr dirty="0" err="1"/>
              <a:t>agir</a:t>
            </a:r>
            <a:r>
              <a:rPr dirty="0"/>
              <a:t> </a:t>
            </a:r>
            <a:r>
              <a:rPr dirty="0" err="1"/>
              <a:t>en</a:t>
            </a:r>
            <a:r>
              <a:rPr dirty="0"/>
              <a:t> rapporteur de </a:t>
            </a:r>
            <a:r>
              <a:rPr dirty="0" err="1"/>
              <a:t>groupe</a:t>
            </a:r>
            <a:r>
              <a:rPr dirty="0"/>
              <a:t> </a:t>
            </a:r>
            <a:r>
              <a:rPr dirty="0" err="1"/>
              <a:t>en</a:t>
            </a:r>
            <a:r>
              <a:rPr dirty="0"/>
              <a:t> </a:t>
            </a:r>
            <a:r>
              <a:rPr dirty="0" err="1"/>
              <a:t>plénière</a:t>
            </a:r>
            <a:r>
              <a:rPr dirty="0"/>
              <a:t> </a:t>
            </a:r>
            <a:r>
              <a:rPr dirty="0" err="1"/>
              <a:t>en</a:t>
            </a:r>
            <a:r>
              <a:rPr dirty="0"/>
              <a:t> </a:t>
            </a:r>
            <a:r>
              <a:rPr dirty="0" err="1"/>
              <a:t>résumant</a:t>
            </a:r>
            <a:r>
              <a:rPr dirty="0"/>
              <a:t> les points de </a:t>
            </a:r>
            <a:r>
              <a:rPr dirty="0" err="1"/>
              <a:t>vue</a:t>
            </a:r>
            <a:r>
              <a:rPr dirty="0"/>
              <a:t> </a:t>
            </a:r>
            <a:r>
              <a:rPr dirty="0" err="1"/>
              <a:t>exprimés</a:t>
            </a:r>
            <a:r>
              <a:rPr dirty="0"/>
              <a:t> »(B2)</a:t>
            </a:r>
          </a:p>
        </p:txBody>
      </p:sp>
      <p:sp>
        <p:nvSpPr>
          <p:cNvPr id="543" name="Espace réservé du numéro de diapositive 3"/>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29</a:t>
            </a:fld>
            <a:endParaRPr/>
          </a:p>
        </p:txBody>
      </p:sp>
      <p:pic>
        <p:nvPicPr>
          <p:cNvPr id="544" name="Image 8" descr="Image 8"/>
          <p:cNvPicPr>
            <a:picLocks noChangeAspect="1"/>
          </p:cNvPicPr>
          <p:nvPr/>
        </p:nvPicPr>
        <p:blipFill>
          <a:blip r:embed="rId2" cstate="print">
            <a:extLst/>
          </a:blip>
          <a:stretch>
            <a:fillRect/>
          </a:stretch>
        </p:blipFill>
        <p:spPr>
          <a:xfrm>
            <a:off x="8087135" y="1760565"/>
            <a:ext cx="1479775" cy="837440"/>
          </a:xfrm>
          <a:prstGeom prst="rect">
            <a:avLst/>
          </a:prstGeom>
          <a:ln w="12700">
            <a:miter lim="400000"/>
          </a:ln>
        </p:spPr>
      </p:pic>
      <p:pic>
        <p:nvPicPr>
          <p:cNvPr id="545" name="Image 9" descr="Image 9"/>
          <p:cNvPicPr>
            <a:picLocks noChangeAspect="1"/>
          </p:cNvPicPr>
          <p:nvPr/>
        </p:nvPicPr>
        <p:blipFill>
          <a:blip r:embed="rId3" cstate="print">
            <a:extLst/>
          </a:blip>
          <a:stretch>
            <a:fillRect/>
          </a:stretch>
        </p:blipFill>
        <p:spPr>
          <a:xfrm>
            <a:off x="5791437" y="3429000"/>
            <a:ext cx="917973" cy="747245"/>
          </a:xfrm>
          <a:prstGeom prst="rect">
            <a:avLst/>
          </a:prstGeom>
          <a:ln w="12700">
            <a:miter lim="400000"/>
          </a:ln>
        </p:spPr>
      </p:pic>
      <p:pic>
        <p:nvPicPr>
          <p:cNvPr id="546" name="Image 11" descr="Image 11"/>
          <p:cNvPicPr>
            <a:picLocks noChangeAspect="1"/>
          </p:cNvPicPr>
          <p:nvPr/>
        </p:nvPicPr>
        <p:blipFill>
          <a:blip r:embed="rId4" cstate="print">
            <a:extLst/>
          </a:blip>
          <a:stretch>
            <a:fillRect/>
          </a:stretch>
        </p:blipFill>
        <p:spPr>
          <a:xfrm>
            <a:off x="4269755" y="4868697"/>
            <a:ext cx="831877" cy="813871"/>
          </a:xfrm>
          <a:prstGeom prst="rect">
            <a:avLst/>
          </a:prstGeom>
          <a:ln w="12700">
            <a:miter lim="400000"/>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2">
                                            <p:txEl>
                                              <p:pRg st="1" end="1"/>
                                            </p:txEl>
                                          </p:spTgt>
                                        </p:tgtEl>
                                        <p:attrNameLst>
                                          <p:attrName>style.visibility</p:attrName>
                                        </p:attrNameLst>
                                      </p:cBhvr>
                                      <p:to>
                                        <p:strVal val="visible"/>
                                      </p:to>
                                    </p:set>
                                    <p:animEffect transition="in" filter="wipe(down)">
                                      <p:cBhvr>
                                        <p:cTn id="7" dur="500"/>
                                        <p:tgtEl>
                                          <p:spTgt spid="5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2">
                                            <p:txEl>
                                              <p:pRg st="3" end="3"/>
                                            </p:txEl>
                                          </p:spTgt>
                                        </p:tgtEl>
                                        <p:attrNameLst>
                                          <p:attrName>style.visibility</p:attrName>
                                        </p:attrNameLst>
                                      </p:cBhvr>
                                      <p:to>
                                        <p:strVal val="visible"/>
                                      </p:to>
                                    </p:set>
                                    <p:animEffect transition="in" filter="wipe(down)">
                                      <p:cBhvr>
                                        <p:cTn id="12" dur="500"/>
                                        <p:tgtEl>
                                          <p:spTgt spid="5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2">
                                            <p:txEl>
                                              <p:pRg st="5" end="5"/>
                                            </p:txEl>
                                          </p:spTgt>
                                        </p:tgtEl>
                                        <p:attrNameLst>
                                          <p:attrName>style.visibility</p:attrName>
                                        </p:attrNameLst>
                                      </p:cBhvr>
                                      <p:to>
                                        <p:strVal val="visible"/>
                                      </p:to>
                                    </p:set>
                                    <p:animEffect transition="in" filter="wipe(down)">
                                      <p:cBhvr>
                                        <p:cTn id="17" dur="500"/>
                                        <p:tgtEl>
                                          <p:spTgt spid="5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re 1"/>
          <p:cNvSpPr txBox="1">
            <a:spLocks noGrp="1"/>
          </p:cNvSpPr>
          <p:nvPr>
            <p:ph type="ctrTitle"/>
          </p:nvPr>
        </p:nvSpPr>
        <p:spPr>
          <a:xfrm>
            <a:off x="1154953" y="716096"/>
            <a:ext cx="10203437" cy="1364525"/>
          </a:xfrm>
          <a:prstGeom prst="rect">
            <a:avLst/>
          </a:prstGeom>
        </p:spPr>
        <p:txBody>
          <a:bodyPr anchor="ctr"/>
          <a:lstStyle/>
          <a:p>
            <a:pPr algn="ctr">
              <a:lnSpc>
                <a:spcPct val="90000"/>
              </a:lnSpc>
              <a:defRPr sz="2800">
                <a:latin typeface="Arial Rounded MT Bold"/>
                <a:ea typeface="Arial Rounded MT Bold"/>
                <a:cs typeface="Arial Rounded MT Bold"/>
                <a:sym typeface="Arial Rounded MT Bold"/>
              </a:defRPr>
            </a:pPr>
            <a:r>
              <a:t>1-Transformation de la voie professionnelle</a:t>
            </a:r>
            <a:br/>
            <a:r>
              <a:t>Rentrée 2019</a:t>
            </a:r>
          </a:p>
        </p:txBody>
      </p:sp>
      <p:sp>
        <p:nvSpPr>
          <p:cNvPr id="347" name="Espace réservé du contenu 2"/>
          <p:cNvSpPr txBox="1">
            <a:spLocks noGrp="1"/>
          </p:cNvSpPr>
          <p:nvPr>
            <p:ph type="subTitle" idx="1"/>
          </p:nvPr>
        </p:nvSpPr>
        <p:spPr>
          <a:xfrm>
            <a:off x="670192" y="1983034"/>
            <a:ext cx="10851616" cy="4043193"/>
          </a:xfrm>
          <a:prstGeom prst="rect">
            <a:avLst/>
          </a:prstGeom>
        </p:spPr>
        <p:txBody>
          <a:bodyPr/>
          <a:lstStyle/>
          <a:p>
            <a:pPr marL="571500" indent="-342900" algn="just">
              <a:lnSpc>
                <a:spcPct val="90000"/>
              </a:lnSpc>
              <a:buClr>
                <a:srgbClr val="F2F2F2"/>
              </a:buClr>
              <a:buSzPct val="45000"/>
              <a:buChar char="❑"/>
              <a:defRPr sz="2000">
                <a:latin typeface="Arial Rounded MT Bold"/>
                <a:ea typeface="Arial Rounded MT Bold"/>
                <a:cs typeface="Arial Rounded MT Bold"/>
                <a:sym typeface="Arial Rounded MT Bold"/>
              </a:defRPr>
            </a:pPr>
            <a:r>
              <a:rPr dirty="0"/>
              <a:t>CAP </a:t>
            </a:r>
            <a:r>
              <a:rPr dirty="0" err="1"/>
              <a:t>en</a:t>
            </a:r>
            <a:r>
              <a:rPr dirty="0"/>
              <a:t> 1, 2 </a:t>
            </a:r>
            <a:r>
              <a:rPr dirty="0" err="1"/>
              <a:t>ou</a:t>
            </a:r>
            <a:r>
              <a:rPr dirty="0"/>
              <a:t> 3 </a:t>
            </a:r>
            <a:r>
              <a:rPr dirty="0" err="1"/>
              <a:t>ans</a:t>
            </a:r>
            <a:endParaRPr dirty="0"/>
          </a:p>
          <a:p>
            <a:pPr marL="571500" indent="-342900" algn="just">
              <a:lnSpc>
                <a:spcPct val="90000"/>
              </a:lnSpc>
              <a:buClr>
                <a:srgbClr val="F2F2F2"/>
              </a:buClr>
              <a:buSzPct val="45000"/>
              <a:buChar char="❑"/>
              <a:defRPr sz="2000">
                <a:latin typeface="Arial Rounded MT Bold"/>
                <a:ea typeface="Arial Rounded MT Bold"/>
                <a:cs typeface="Arial Rounded MT Bold"/>
                <a:sym typeface="Arial Rounded MT Bold"/>
              </a:defRPr>
            </a:pPr>
            <a:r>
              <a:rPr dirty="0" err="1"/>
              <a:t>Parcours</a:t>
            </a:r>
            <a:r>
              <a:rPr dirty="0"/>
              <a:t> </a:t>
            </a:r>
            <a:r>
              <a:rPr dirty="0" err="1"/>
              <a:t>mixtes</a:t>
            </a:r>
            <a:r>
              <a:rPr dirty="0"/>
              <a:t> </a:t>
            </a:r>
            <a:r>
              <a:rPr dirty="0" err="1"/>
              <a:t>favorisant</a:t>
            </a:r>
            <a:r>
              <a:rPr dirty="0"/>
              <a:t> </a:t>
            </a:r>
            <a:r>
              <a:rPr dirty="0" err="1"/>
              <a:t>l'articulation</a:t>
            </a:r>
            <a:r>
              <a:rPr dirty="0"/>
              <a:t> entre </a:t>
            </a:r>
            <a:r>
              <a:rPr dirty="0" err="1"/>
              <a:t>voie</a:t>
            </a:r>
            <a:r>
              <a:rPr dirty="0"/>
              <a:t> </a:t>
            </a:r>
            <a:r>
              <a:rPr dirty="0" err="1"/>
              <a:t>scolaire</a:t>
            </a:r>
            <a:r>
              <a:rPr dirty="0"/>
              <a:t> et </a:t>
            </a:r>
            <a:r>
              <a:rPr dirty="0" err="1"/>
              <a:t>apprentissage</a:t>
            </a:r>
            <a:endParaRPr dirty="0"/>
          </a:p>
          <a:p>
            <a:pPr marL="571500" indent="-342900" algn="just">
              <a:lnSpc>
                <a:spcPct val="90000"/>
              </a:lnSpc>
              <a:buClr>
                <a:srgbClr val="F2F2F2"/>
              </a:buClr>
              <a:buSzPct val="45000"/>
              <a:buChar char="❑"/>
              <a:defRPr sz="2000">
                <a:latin typeface="Arial Rounded MT Bold"/>
                <a:ea typeface="Arial Rounded MT Bold"/>
                <a:cs typeface="Arial Rounded MT Bold"/>
                <a:sym typeface="Arial Rounded MT Bold"/>
              </a:defRPr>
            </a:pPr>
            <a:r>
              <a:rPr dirty="0" err="1"/>
              <a:t>Possibilité</a:t>
            </a:r>
            <a:r>
              <a:rPr dirty="0"/>
              <a:t> de </a:t>
            </a:r>
            <a:r>
              <a:rPr dirty="0" err="1"/>
              <a:t>choisir</a:t>
            </a:r>
            <a:r>
              <a:rPr dirty="0"/>
              <a:t> </a:t>
            </a:r>
            <a:r>
              <a:rPr dirty="0" err="1"/>
              <a:t>en</a:t>
            </a:r>
            <a:r>
              <a:rPr dirty="0"/>
              <a:t> </a:t>
            </a:r>
            <a:r>
              <a:rPr dirty="0" err="1"/>
              <a:t>terminale</a:t>
            </a:r>
            <a:r>
              <a:rPr dirty="0"/>
              <a:t> entre : un module </a:t>
            </a:r>
            <a:r>
              <a:rPr dirty="0" err="1"/>
              <a:t>d'insertion</a:t>
            </a:r>
            <a:r>
              <a:rPr dirty="0"/>
              <a:t> </a:t>
            </a:r>
            <a:r>
              <a:rPr dirty="0" err="1"/>
              <a:t>professionnelle</a:t>
            </a:r>
            <a:r>
              <a:rPr dirty="0"/>
              <a:t> </a:t>
            </a:r>
            <a:r>
              <a:rPr dirty="0" err="1"/>
              <a:t>ou</a:t>
            </a:r>
            <a:r>
              <a:rPr dirty="0"/>
              <a:t> un module de </a:t>
            </a:r>
            <a:r>
              <a:rPr dirty="0" err="1"/>
              <a:t>poursuite</a:t>
            </a:r>
            <a:r>
              <a:rPr dirty="0"/>
              <a:t> </a:t>
            </a:r>
            <a:r>
              <a:rPr dirty="0" err="1"/>
              <a:t>d'études</a:t>
            </a:r>
            <a:endParaRPr dirty="0"/>
          </a:p>
          <a:p>
            <a:pPr marL="571500" indent="-342900">
              <a:lnSpc>
                <a:spcPct val="90000"/>
              </a:lnSpc>
              <a:buClr>
                <a:srgbClr val="F2F2F2"/>
              </a:buClr>
              <a:buSzPct val="45000"/>
              <a:buChar char="❑"/>
              <a:defRPr sz="2000">
                <a:latin typeface="Arial Rounded MT Bold"/>
                <a:ea typeface="Arial Rounded MT Bold"/>
                <a:cs typeface="Arial Rounded MT Bold"/>
                <a:sym typeface="Arial Rounded MT Bold"/>
              </a:defRPr>
            </a:pPr>
            <a:r>
              <a:rPr dirty="0" err="1"/>
              <a:t>Familles</a:t>
            </a:r>
            <a:r>
              <a:rPr dirty="0"/>
              <a:t> de métiers </a:t>
            </a:r>
            <a:r>
              <a:rPr dirty="0" err="1"/>
              <a:t>en</a:t>
            </a:r>
            <a:r>
              <a:rPr dirty="0"/>
              <a:t> 2nde </a:t>
            </a:r>
            <a:r>
              <a:rPr dirty="0" err="1"/>
              <a:t>professionnelle</a:t>
            </a:r>
            <a:r>
              <a:rPr dirty="0"/>
              <a:t> : Construction/</a:t>
            </a:r>
            <a:r>
              <a:rPr dirty="0" err="1"/>
              <a:t>Bâtiment</a:t>
            </a:r>
            <a:r>
              <a:rPr dirty="0"/>
              <a:t>/TP; GA/Transport/</a:t>
            </a:r>
            <a:r>
              <a:rPr dirty="0" err="1"/>
              <a:t>Logistique</a:t>
            </a:r>
            <a:r>
              <a:rPr dirty="0"/>
              <a:t>; Relation Client</a:t>
            </a:r>
          </a:p>
          <a:p>
            <a:pPr marL="571500" indent="-342900" algn="just">
              <a:lnSpc>
                <a:spcPct val="90000"/>
              </a:lnSpc>
              <a:buClr>
                <a:srgbClr val="F2F2F2"/>
              </a:buClr>
              <a:buSzPct val="45000"/>
              <a:buChar char="❑"/>
              <a:defRPr sz="2000">
                <a:latin typeface="Arial Rounded MT Bold"/>
                <a:ea typeface="Arial Rounded MT Bold"/>
                <a:cs typeface="Arial Rounded MT Bold"/>
                <a:sym typeface="Arial Rounded MT Bold"/>
              </a:defRPr>
            </a:pPr>
            <a:r>
              <a:rPr dirty="0" err="1"/>
              <a:t>Accompagnement</a:t>
            </a:r>
            <a:r>
              <a:rPr dirty="0"/>
              <a:t> </a:t>
            </a:r>
            <a:r>
              <a:rPr dirty="0" err="1"/>
              <a:t>personnalisé</a:t>
            </a:r>
            <a:r>
              <a:rPr dirty="0"/>
              <a:t> </a:t>
            </a:r>
            <a:r>
              <a:rPr dirty="0" err="1"/>
              <a:t>principalement</a:t>
            </a:r>
            <a:r>
              <a:rPr dirty="0"/>
              <a:t> </a:t>
            </a:r>
            <a:r>
              <a:rPr dirty="0" err="1"/>
              <a:t>centré</a:t>
            </a:r>
            <a:r>
              <a:rPr dirty="0"/>
              <a:t> sur le </a:t>
            </a:r>
            <a:r>
              <a:rPr dirty="0" err="1"/>
              <a:t>français</a:t>
            </a:r>
            <a:r>
              <a:rPr dirty="0"/>
              <a:t> et les </a:t>
            </a:r>
            <a:r>
              <a:rPr dirty="0" err="1"/>
              <a:t>maths</a:t>
            </a:r>
            <a:r>
              <a:rPr dirty="0"/>
              <a:t> </a:t>
            </a:r>
            <a:r>
              <a:rPr dirty="0" err="1"/>
              <a:t>en</a:t>
            </a:r>
            <a:r>
              <a:rPr dirty="0"/>
              <a:t> CAP 1 et 2nde Pro, sans </a:t>
            </a:r>
            <a:r>
              <a:rPr dirty="0" err="1"/>
              <a:t>exclure</a:t>
            </a:r>
            <a:r>
              <a:rPr dirty="0"/>
              <a:t> les LV</a:t>
            </a:r>
          </a:p>
          <a:p>
            <a:pPr marL="571500" indent="-342900" algn="just">
              <a:lnSpc>
                <a:spcPct val="90000"/>
              </a:lnSpc>
              <a:buClr>
                <a:srgbClr val="F2F2F2"/>
              </a:buClr>
              <a:buSzPct val="45000"/>
              <a:buChar char="❑"/>
              <a:defRPr sz="2000">
                <a:latin typeface="Arial Rounded MT Bold"/>
                <a:ea typeface="Arial Rounded MT Bold"/>
                <a:cs typeface="Arial Rounded MT Bold"/>
                <a:sym typeface="Arial Rounded MT Bold"/>
              </a:defRPr>
            </a:pPr>
            <a:r>
              <a:rPr dirty="0" err="1"/>
              <a:t>Accompagnement</a:t>
            </a:r>
            <a:r>
              <a:rPr dirty="0"/>
              <a:t> à </a:t>
            </a:r>
            <a:r>
              <a:rPr dirty="0" err="1"/>
              <a:t>l'orientation</a:t>
            </a:r>
            <a:endParaRPr dirty="0"/>
          </a:p>
        </p:txBody>
      </p:sp>
      <p:sp>
        <p:nvSpPr>
          <p:cNvPr id="348" name="Espace réservé au numéro de diapositive 3"/>
          <p:cNvSpPr txBox="1">
            <a:spLocks noGrp="1"/>
          </p:cNvSpPr>
          <p:nvPr>
            <p:ph type="sldNum" sz="quarter" idx="2"/>
          </p:nvPr>
        </p:nvSpPr>
        <p:spPr>
          <a:xfrm>
            <a:off x="10619500" y="53705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Effect transition="in" filter="wipe(down)">
                                      <p:cBhvr>
                                        <p:cTn id="7" dur="500"/>
                                        <p:tgtEl>
                                          <p:spTgt spid="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Effect transition="in" filter="wipe(down)">
                                      <p:cBhvr>
                                        <p:cTn id="12" dur="500"/>
                                        <p:tgtEl>
                                          <p:spTgt spid="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7">
                                            <p:txEl>
                                              <p:pRg st="2" end="2"/>
                                            </p:txEl>
                                          </p:spTgt>
                                        </p:tgtEl>
                                        <p:attrNameLst>
                                          <p:attrName>style.visibility</p:attrName>
                                        </p:attrNameLst>
                                      </p:cBhvr>
                                      <p:to>
                                        <p:strVal val="visible"/>
                                      </p:to>
                                    </p:set>
                                    <p:animEffect transition="in" filter="wipe(down)">
                                      <p:cBhvr>
                                        <p:cTn id="17" dur="500"/>
                                        <p:tgtEl>
                                          <p:spTgt spid="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7">
                                            <p:txEl>
                                              <p:pRg st="3" end="3"/>
                                            </p:txEl>
                                          </p:spTgt>
                                        </p:tgtEl>
                                        <p:attrNameLst>
                                          <p:attrName>style.visibility</p:attrName>
                                        </p:attrNameLst>
                                      </p:cBhvr>
                                      <p:to>
                                        <p:strVal val="visible"/>
                                      </p:to>
                                    </p:set>
                                    <p:animEffect transition="in" filter="wipe(down)">
                                      <p:cBhvr>
                                        <p:cTn id="22" dur="500"/>
                                        <p:tgtEl>
                                          <p:spTgt spid="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47">
                                            <p:txEl>
                                              <p:pRg st="4" end="4"/>
                                            </p:txEl>
                                          </p:spTgt>
                                        </p:tgtEl>
                                        <p:attrNameLst>
                                          <p:attrName>style.visibility</p:attrName>
                                        </p:attrNameLst>
                                      </p:cBhvr>
                                      <p:to>
                                        <p:strVal val="visible"/>
                                      </p:to>
                                    </p:set>
                                    <p:animEffect transition="in" filter="wipe(down)">
                                      <p:cBhvr>
                                        <p:cTn id="27" dur="500"/>
                                        <p:tgtEl>
                                          <p:spTgt spid="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7">
                                            <p:txEl>
                                              <p:pRg st="5" end="5"/>
                                            </p:txEl>
                                          </p:spTgt>
                                        </p:tgtEl>
                                        <p:attrNameLst>
                                          <p:attrName>style.visibility</p:attrName>
                                        </p:attrNameLst>
                                      </p:cBhvr>
                                      <p:to>
                                        <p:strVal val="visible"/>
                                      </p:to>
                                    </p:set>
                                    <p:animEffect transition="in" filter="wipe(down)">
                                      <p:cBhvr>
                                        <p:cTn id="32" dur="500"/>
                                        <p:tgtEl>
                                          <p:spTgt spid="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itre 1"/>
          <p:cNvSpPr txBox="1">
            <a:spLocks noGrp="1"/>
          </p:cNvSpPr>
          <p:nvPr>
            <p:ph type="title"/>
          </p:nvPr>
        </p:nvSpPr>
        <p:spPr>
          <a:xfrm>
            <a:off x="520995" y="973667"/>
            <a:ext cx="10377377" cy="706966"/>
          </a:xfrm>
          <a:prstGeom prst="rect">
            <a:avLst/>
          </a:prstGeom>
        </p:spPr>
        <p:txBody>
          <a:bodyPr/>
          <a:lstStyle>
            <a:lvl1pPr>
              <a:defRPr>
                <a:solidFill>
                  <a:srgbClr val="FFFFFF"/>
                </a:solidFill>
                <a:latin typeface="Arial Rounded MT Bold"/>
                <a:ea typeface="Arial Rounded MT Bold"/>
                <a:cs typeface="Arial Rounded MT Bold"/>
                <a:sym typeface="Arial Rounded MT Bold"/>
              </a:defRPr>
            </a:lvl1pPr>
          </a:lstStyle>
          <a:p>
            <a:r>
              <a:t>6. La médiation (CECRL 2017)</a:t>
            </a:r>
          </a:p>
        </p:txBody>
      </p:sp>
      <p:sp>
        <p:nvSpPr>
          <p:cNvPr id="549" name="Espace réservé du contenu 2"/>
          <p:cNvSpPr txBox="1">
            <a:spLocks noGrp="1"/>
          </p:cNvSpPr>
          <p:nvPr>
            <p:ph type="body" idx="1"/>
          </p:nvPr>
        </p:nvSpPr>
        <p:spPr>
          <a:xfrm>
            <a:off x="433947" y="2067977"/>
            <a:ext cx="11527172" cy="4584494"/>
          </a:xfrm>
          <a:prstGeom prst="rect">
            <a:avLst/>
          </a:prstGeom>
        </p:spPr>
        <p:txBody>
          <a:bodyPr/>
          <a:lstStyle/>
          <a:p>
            <a:pPr marL="342899" indent="-342899">
              <a:lnSpc>
                <a:spcPct val="90000"/>
              </a:lnSpc>
              <a:defRPr sz="1900">
                <a:latin typeface="Arial Rounded MT Bold"/>
                <a:ea typeface="Arial Rounded MT Bold"/>
                <a:cs typeface="Arial Rounded MT Bold"/>
                <a:sym typeface="Arial Rounded MT Bold"/>
              </a:defRPr>
            </a:pPr>
            <a:r>
              <a:rPr dirty="0" err="1"/>
              <a:t>Mener</a:t>
            </a:r>
            <a:r>
              <a:rPr dirty="0"/>
              <a:t> un travail </a:t>
            </a:r>
            <a:r>
              <a:rPr dirty="0" err="1"/>
              <a:t>collectif</a:t>
            </a:r>
            <a:r>
              <a:rPr dirty="0"/>
              <a:t>: </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utiliser</a:t>
            </a:r>
            <a:r>
              <a:rPr dirty="0"/>
              <a:t> des mots simples et expressions non </a:t>
            </a:r>
            <a:r>
              <a:rPr dirty="0" err="1"/>
              <a:t>verbales</a:t>
            </a:r>
            <a:r>
              <a:rPr dirty="0"/>
              <a:t> pour </a:t>
            </a:r>
            <a:r>
              <a:rPr dirty="0" err="1"/>
              <a:t>montrer</a:t>
            </a:r>
            <a:r>
              <a:rPr dirty="0"/>
              <a:t> son </a:t>
            </a:r>
            <a:r>
              <a:rPr dirty="0" err="1"/>
              <a:t>intérêt</a:t>
            </a:r>
            <a:r>
              <a:rPr dirty="0"/>
              <a:t> pour </a:t>
            </a:r>
            <a:r>
              <a:rPr dirty="0" err="1"/>
              <a:t>une</a:t>
            </a:r>
            <a:r>
              <a:rPr dirty="0"/>
              <a:t> idée » (A1) à « </a:t>
            </a:r>
            <a:r>
              <a:rPr dirty="0" err="1"/>
              <a:t>peut</a:t>
            </a:r>
            <a:r>
              <a:rPr dirty="0"/>
              <a:t> </a:t>
            </a:r>
            <a:r>
              <a:rPr dirty="0" err="1"/>
              <a:t>organiser</a:t>
            </a:r>
            <a:r>
              <a:rPr dirty="0"/>
              <a:t> et </a:t>
            </a:r>
            <a:r>
              <a:rPr dirty="0" err="1"/>
              <a:t>gérer</a:t>
            </a:r>
            <a:r>
              <a:rPr dirty="0"/>
              <a:t> un travail </a:t>
            </a:r>
            <a:r>
              <a:rPr dirty="0" err="1"/>
              <a:t>collectif</a:t>
            </a:r>
            <a:r>
              <a:rPr dirty="0"/>
              <a:t> de </a:t>
            </a:r>
            <a:r>
              <a:rPr dirty="0" err="1"/>
              <a:t>façon</a:t>
            </a:r>
            <a:r>
              <a:rPr dirty="0"/>
              <a:t> </a:t>
            </a:r>
            <a:r>
              <a:rPr dirty="0" err="1"/>
              <a:t>efficace</a:t>
            </a:r>
            <a:r>
              <a:rPr dirty="0"/>
              <a:t> » (B2)</a:t>
            </a:r>
            <a:endParaRPr sz="1600" dirty="0"/>
          </a:p>
          <a:p>
            <a:pPr marL="742950" lvl="1" indent="-285750">
              <a:lnSpc>
                <a:spcPct val="90000"/>
              </a:lnSpc>
              <a:defRPr sz="1900">
                <a:latin typeface="Arial Rounded MT Bold"/>
                <a:ea typeface="Arial Rounded MT Bold"/>
                <a:cs typeface="Arial Rounded MT Bold"/>
                <a:sym typeface="Arial Rounded MT Bold"/>
              </a:defRPr>
            </a:pPr>
            <a:endParaRPr sz="1600" dirty="0"/>
          </a:p>
          <a:p>
            <a:pPr marL="342899" indent="-342899">
              <a:lnSpc>
                <a:spcPct val="90000"/>
              </a:lnSpc>
              <a:defRPr sz="1900">
                <a:latin typeface="Arial Rounded MT Bold"/>
                <a:ea typeface="Arial Rounded MT Bold"/>
                <a:cs typeface="Arial Rounded MT Bold"/>
                <a:sym typeface="Arial Rounded MT Bold"/>
              </a:defRPr>
            </a:pPr>
            <a:r>
              <a:rPr dirty="0" err="1"/>
              <a:t>Faciliter</a:t>
            </a:r>
            <a:r>
              <a:rPr dirty="0"/>
              <a:t> la communication:</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reconnaître</a:t>
            </a:r>
            <a:r>
              <a:rPr dirty="0"/>
              <a:t> </a:t>
            </a:r>
            <a:r>
              <a:rPr dirty="0" err="1"/>
              <a:t>si</a:t>
            </a:r>
            <a:r>
              <a:rPr dirty="0"/>
              <a:t> les </a:t>
            </a:r>
            <a:r>
              <a:rPr dirty="0" err="1"/>
              <a:t>interlocuteurs</a:t>
            </a:r>
            <a:r>
              <a:rPr dirty="0"/>
              <a:t> ne </a:t>
            </a:r>
            <a:r>
              <a:rPr dirty="0" err="1"/>
              <a:t>sont</a:t>
            </a:r>
            <a:r>
              <a:rPr dirty="0"/>
              <a:t> pas </a:t>
            </a:r>
            <a:r>
              <a:rPr dirty="0" err="1"/>
              <a:t>d’accord</a:t>
            </a:r>
            <a:r>
              <a:rPr dirty="0"/>
              <a:t> </a:t>
            </a:r>
            <a:r>
              <a:rPr dirty="0" err="1"/>
              <a:t>ou</a:t>
            </a:r>
            <a:r>
              <a:rPr dirty="0"/>
              <a:t> </a:t>
            </a:r>
            <a:r>
              <a:rPr dirty="0" err="1"/>
              <a:t>si</a:t>
            </a:r>
            <a:r>
              <a:rPr dirty="0"/>
              <a:t> </a:t>
            </a:r>
            <a:r>
              <a:rPr dirty="0" err="1"/>
              <a:t>quelqu’un</a:t>
            </a:r>
            <a:r>
              <a:rPr dirty="0"/>
              <a:t> a un </a:t>
            </a:r>
            <a:r>
              <a:rPr dirty="0" err="1"/>
              <a:t>problème</a:t>
            </a:r>
            <a:r>
              <a:rPr dirty="0"/>
              <a:t> et </a:t>
            </a:r>
            <a:r>
              <a:rPr dirty="0" err="1"/>
              <a:t>utiliser</a:t>
            </a:r>
            <a:r>
              <a:rPr dirty="0"/>
              <a:t> des expressions simples (« </a:t>
            </a:r>
            <a:r>
              <a:rPr dirty="0" err="1"/>
              <a:t>ça</a:t>
            </a:r>
            <a:r>
              <a:rPr dirty="0"/>
              <a:t> </a:t>
            </a:r>
            <a:r>
              <a:rPr dirty="0" err="1"/>
              <a:t>va</a:t>
            </a:r>
            <a:r>
              <a:rPr dirty="0"/>
              <a:t>? ») pour </a:t>
            </a:r>
            <a:r>
              <a:rPr dirty="0" err="1"/>
              <a:t>montrer</a:t>
            </a:r>
            <a:r>
              <a:rPr dirty="0"/>
              <a:t> </a:t>
            </a:r>
            <a:r>
              <a:rPr dirty="0" err="1"/>
              <a:t>sa</a:t>
            </a:r>
            <a:r>
              <a:rPr dirty="0"/>
              <a:t> </a:t>
            </a:r>
            <a:r>
              <a:rPr dirty="0" err="1"/>
              <a:t>sympathie</a:t>
            </a:r>
            <a:r>
              <a:rPr dirty="0"/>
              <a:t> »(A1) à « </a:t>
            </a:r>
            <a:r>
              <a:rPr dirty="0" err="1"/>
              <a:t>peut</a:t>
            </a:r>
            <a:r>
              <a:rPr dirty="0"/>
              <a:t> aider les parties </a:t>
            </a:r>
            <a:r>
              <a:rPr dirty="0" err="1"/>
              <a:t>en</a:t>
            </a:r>
            <a:r>
              <a:rPr dirty="0"/>
              <a:t> </a:t>
            </a:r>
            <a:r>
              <a:rPr dirty="0" err="1"/>
              <a:t>désaccord</a:t>
            </a:r>
            <a:r>
              <a:rPr dirty="0"/>
              <a:t> à </a:t>
            </a:r>
            <a:r>
              <a:rPr dirty="0" err="1"/>
              <a:t>mieux</a:t>
            </a:r>
            <a:r>
              <a:rPr dirty="0"/>
              <a:t> se </a:t>
            </a:r>
            <a:r>
              <a:rPr dirty="0" err="1"/>
              <a:t>comprendre</a:t>
            </a:r>
            <a:r>
              <a:rPr dirty="0"/>
              <a:t> et à </a:t>
            </a:r>
            <a:r>
              <a:rPr dirty="0" err="1"/>
              <a:t>obtenir</a:t>
            </a:r>
            <a:r>
              <a:rPr dirty="0"/>
              <a:t> un consensus… ».</a:t>
            </a:r>
            <a:endParaRPr sz="1600" dirty="0"/>
          </a:p>
          <a:p>
            <a:pPr marL="342899" indent="-342899">
              <a:lnSpc>
                <a:spcPct val="90000"/>
              </a:lnSpc>
              <a:defRPr sz="1900">
                <a:latin typeface="Arial Rounded MT Bold"/>
                <a:ea typeface="Arial Rounded MT Bold"/>
                <a:cs typeface="Arial Rounded MT Bold"/>
                <a:sym typeface="Arial Rounded MT Bold"/>
              </a:defRPr>
            </a:pPr>
            <a:r>
              <a:rPr dirty="0" err="1"/>
              <a:t>Etablir</a:t>
            </a:r>
            <a:r>
              <a:rPr dirty="0"/>
              <a:t> un </a:t>
            </a:r>
            <a:r>
              <a:rPr dirty="0" err="1"/>
              <a:t>espace</a:t>
            </a:r>
            <a:r>
              <a:rPr dirty="0"/>
              <a:t> </a:t>
            </a:r>
            <a:r>
              <a:rPr dirty="0" err="1"/>
              <a:t>pluriculturel</a:t>
            </a:r>
            <a:r>
              <a:rPr dirty="0"/>
              <a:t>:</a:t>
            </a:r>
          </a:p>
          <a:p>
            <a:pPr marL="742950" lvl="1" indent="-285750">
              <a:lnSpc>
                <a:spcPct val="90000"/>
              </a:lnSpc>
              <a:defRPr sz="1900">
                <a:latin typeface="Arial Rounded MT Bold"/>
                <a:ea typeface="Arial Rounded MT Bold"/>
                <a:cs typeface="Arial Rounded MT Bold"/>
                <a:sym typeface="Arial Rounded MT Bold"/>
              </a:defRPr>
            </a:pPr>
            <a:r>
              <a:rPr dirty="0"/>
              <a:t>De « </a:t>
            </a:r>
            <a:r>
              <a:rPr dirty="0" err="1"/>
              <a:t>peut</a:t>
            </a:r>
            <a:r>
              <a:rPr dirty="0"/>
              <a:t> </a:t>
            </a:r>
            <a:r>
              <a:rPr dirty="0" err="1"/>
              <a:t>faciliter</a:t>
            </a:r>
            <a:r>
              <a:rPr dirty="0"/>
              <a:t> un </a:t>
            </a:r>
            <a:r>
              <a:rPr dirty="0" err="1"/>
              <a:t>échange</a:t>
            </a:r>
            <a:r>
              <a:rPr dirty="0"/>
              <a:t> </a:t>
            </a:r>
            <a:r>
              <a:rPr dirty="0" err="1"/>
              <a:t>interculturel</a:t>
            </a:r>
            <a:r>
              <a:rPr dirty="0"/>
              <a:t> </a:t>
            </a:r>
            <a:r>
              <a:rPr dirty="0" err="1"/>
              <a:t>en</a:t>
            </a:r>
            <a:r>
              <a:rPr dirty="0"/>
              <a:t> </a:t>
            </a:r>
            <a:r>
              <a:rPr dirty="0" err="1"/>
              <a:t>accueillant</a:t>
            </a:r>
            <a:r>
              <a:rPr dirty="0"/>
              <a:t> les gens » (A1) à « </a:t>
            </a:r>
            <a:r>
              <a:rPr dirty="0" err="1"/>
              <a:t>peut</a:t>
            </a:r>
            <a:r>
              <a:rPr dirty="0"/>
              <a:t> à </a:t>
            </a:r>
            <a:r>
              <a:rPr dirty="0" err="1"/>
              <a:t>l’occasion</a:t>
            </a:r>
            <a:r>
              <a:rPr dirty="0"/>
              <a:t> de rencontres </a:t>
            </a:r>
            <a:r>
              <a:rPr dirty="0" err="1"/>
              <a:t>interculturelles</a:t>
            </a:r>
            <a:r>
              <a:rPr dirty="0"/>
              <a:t>, </a:t>
            </a:r>
            <a:r>
              <a:rPr dirty="0" err="1"/>
              <a:t>reconnaître</a:t>
            </a:r>
            <a:r>
              <a:rPr dirty="0"/>
              <a:t> des points de </a:t>
            </a:r>
            <a:r>
              <a:rPr dirty="0" err="1"/>
              <a:t>vue</a:t>
            </a:r>
            <a:r>
              <a:rPr dirty="0"/>
              <a:t> </a:t>
            </a:r>
            <a:r>
              <a:rPr dirty="0" err="1"/>
              <a:t>différents</a:t>
            </a:r>
            <a:r>
              <a:rPr dirty="0"/>
              <a:t>, </a:t>
            </a:r>
            <a:r>
              <a:rPr dirty="0" err="1"/>
              <a:t>en</a:t>
            </a:r>
            <a:r>
              <a:rPr dirty="0"/>
              <a:t> </a:t>
            </a:r>
            <a:r>
              <a:rPr dirty="0" err="1"/>
              <a:t>tenir</a:t>
            </a:r>
            <a:r>
              <a:rPr dirty="0"/>
              <a:t> </a:t>
            </a:r>
            <a:r>
              <a:rPr dirty="0" err="1"/>
              <a:t>compte</a:t>
            </a:r>
            <a:r>
              <a:rPr dirty="0"/>
              <a:t>, clarifier des </a:t>
            </a:r>
            <a:r>
              <a:rPr dirty="0" err="1"/>
              <a:t>malentendus</a:t>
            </a:r>
            <a:r>
              <a:rPr dirty="0"/>
              <a:t>, </a:t>
            </a:r>
            <a:r>
              <a:rPr dirty="0" err="1"/>
              <a:t>discuter</a:t>
            </a:r>
            <a:r>
              <a:rPr dirty="0"/>
              <a:t> de </a:t>
            </a:r>
            <a:r>
              <a:rPr dirty="0" err="1"/>
              <a:t>ressemblances</a:t>
            </a:r>
            <a:r>
              <a:rPr dirty="0"/>
              <a:t> pour </a:t>
            </a:r>
            <a:r>
              <a:rPr dirty="0" err="1"/>
              <a:t>détendre</a:t>
            </a:r>
            <a:r>
              <a:rPr dirty="0"/>
              <a:t> </a:t>
            </a:r>
            <a:r>
              <a:rPr dirty="0" err="1"/>
              <a:t>l’atmosphère</a:t>
            </a:r>
            <a:r>
              <a:rPr dirty="0"/>
              <a:t> » (B2).</a:t>
            </a:r>
          </a:p>
        </p:txBody>
      </p:sp>
      <p:sp>
        <p:nvSpPr>
          <p:cNvPr id="550" name="Espace réservé du numéro de diapositive 3"/>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30</a:t>
            </a:fld>
            <a:endParaRPr/>
          </a:p>
        </p:txBody>
      </p:sp>
      <p:pic>
        <p:nvPicPr>
          <p:cNvPr id="551" name="Image 7" descr="Image 7"/>
          <p:cNvPicPr>
            <a:picLocks noChangeAspect="1"/>
          </p:cNvPicPr>
          <p:nvPr/>
        </p:nvPicPr>
        <p:blipFill>
          <a:blip r:embed="rId2" cstate="print">
            <a:extLst/>
          </a:blip>
          <a:stretch>
            <a:fillRect/>
          </a:stretch>
        </p:blipFill>
        <p:spPr>
          <a:xfrm>
            <a:off x="4498931" y="4682154"/>
            <a:ext cx="1101587" cy="781228"/>
          </a:xfrm>
          <a:prstGeom prst="rect">
            <a:avLst/>
          </a:prstGeom>
          <a:ln w="12700">
            <a:miter lim="400000"/>
          </a:ln>
        </p:spPr>
      </p:pic>
      <p:pic>
        <p:nvPicPr>
          <p:cNvPr id="552" name="Image 6" descr="Image 6"/>
          <p:cNvPicPr>
            <a:picLocks noChangeAspect="1"/>
          </p:cNvPicPr>
          <p:nvPr/>
        </p:nvPicPr>
        <p:blipFill>
          <a:blip r:embed="rId3" cstate="print">
            <a:extLst/>
          </a:blip>
          <a:stretch>
            <a:fillRect/>
          </a:stretch>
        </p:blipFill>
        <p:spPr>
          <a:xfrm>
            <a:off x="4389766" y="2987531"/>
            <a:ext cx="1319917" cy="882938"/>
          </a:xfrm>
          <a:prstGeom prst="rect">
            <a:avLst/>
          </a:prstGeom>
          <a:ln w="12700">
            <a:miter lim="400000"/>
          </a:ln>
        </p:spPr>
      </p:pic>
      <p:pic>
        <p:nvPicPr>
          <p:cNvPr id="553" name="Image 4" descr="Image 4"/>
          <p:cNvPicPr>
            <a:picLocks noChangeAspect="1"/>
          </p:cNvPicPr>
          <p:nvPr/>
        </p:nvPicPr>
        <p:blipFill>
          <a:blip r:embed="rId4" cstate="print">
            <a:extLst/>
          </a:blip>
          <a:stretch>
            <a:fillRect/>
          </a:stretch>
        </p:blipFill>
        <p:spPr>
          <a:xfrm>
            <a:off x="4389766" y="1737404"/>
            <a:ext cx="1319917" cy="7213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9">
                                            <p:txEl>
                                              <p:pRg st="1" end="1"/>
                                            </p:txEl>
                                          </p:spTgt>
                                        </p:tgtEl>
                                        <p:attrNameLst>
                                          <p:attrName>style.visibility</p:attrName>
                                        </p:attrNameLst>
                                      </p:cBhvr>
                                      <p:to>
                                        <p:strVal val="visible"/>
                                      </p:to>
                                    </p:set>
                                    <p:animEffect transition="in" filter="wipe(down)">
                                      <p:cBhvr>
                                        <p:cTn id="7" dur="500"/>
                                        <p:tgtEl>
                                          <p:spTgt spid="5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9">
                                            <p:txEl>
                                              <p:pRg st="4" end="4"/>
                                            </p:txEl>
                                          </p:spTgt>
                                        </p:tgtEl>
                                        <p:attrNameLst>
                                          <p:attrName>style.visibility</p:attrName>
                                        </p:attrNameLst>
                                      </p:cBhvr>
                                      <p:to>
                                        <p:strVal val="visible"/>
                                      </p:to>
                                    </p:set>
                                    <p:animEffect transition="in" filter="wipe(down)">
                                      <p:cBhvr>
                                        <p:cTn id="12" dur="500"/>
                                        <p:tgtEl>
                                          <p:spTgt spid="54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9">
                                            <p:txEl>
                                              <p:pRg st="6" end="6"/>
                                            </p:txEl>
                                          </p:spTgt>
                                        </p:tgtEl>
                                        <p:attrNameLst>
                                          <p:attrName>style.visibility</p:attrName>
                                        </p:attrNameLst>
                                      </p:cBhvr>
                                      <p:to>
                                        <p:strVal val="visible"/>
                                      </p:to>
                                    </p:set>
                                    <p:animEffect transition="in" filter="wipe(down)">
                                      <p:cBhvr>
                                        <p:cTn id="17" dur="500"/>
                                        <p:tgtEl>
                                          <p:spTgt spid="5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re 3"/>
          <p:cNvSpPr txBox="1">
            <a:spLocks noGrp="1"/>
          </p:cNvSpPr>
          <p:nvPr>
            <p:ph type="title"/>
          </p:nvPr>
        </p:nvSpPr>
        <p:spPr>
          <a:xfrm>
            <a:off x="691116" y="648586"/>
            <a:ext cx="4136065" cy="5454502"/>
          </a:xfrm>
          <a:prstGeom prst="rect">
            <a:avLst/>
          </a:prstGeom>
        </p:spPr>
        <p:txBody>
          <a:bodyPr/>
          <a:lstStyle/>
          <a:p>
            <a:pPr>
              <a:defRPr sz="2800" u="sng">
                <a:latin typeface="Arial Rounded MT Bold"/>
                <a:ea typeface="Arial Rounded MT Bold"/>
                <a:cs typeface="Arial Rounded MT Bold"/>
                <a:sym typeface="Arial Rounded MT Bold"/>
              </a:defRPr>
            </a:pPr>
            <a:r>
              <a:rPr dirty="0">
                <a:solidFill>
                  <a:schemeClr val="bg1"/>
                </a:solidFill>
              </a:rPr>
              <a:t>Atelier 4:</a:t>
            </a:r>
            <a:br>
              <a:rPr dirty="0">
                <a:solidFill>
                  <a:schemeClr val="bg1"/>
                </a:solidFill>
              </a:rPr>
            </a:br>
            <a:r>
              <a:rPr sz="2400" u="none" dirty="0">
                <a:solidFill>
                  <a:schemeClr val="bg1"/>
                </a:solidFill>
              </a:rPr>
              <a:t>par </a:t>
            </a:r>
            <a:r>
              <a:rPr sz="2400" u="none" dirty="0" err="1">
                <a:solidFill>
                  <a:schemeClr val="bg1"/>
                </a:solidFill>
              </a:rPr>
              <a:t>groupe</a:t>
            </a:r>
            <a:r>
              <a:rPr sz="2400" u="none" dirty="0">
                <a:solidFill>
                  <a:schemeClr val="bg1"/>
                </a:solidFill>
              </a:rPr>
              <a:t> de 3 </a:t>
            </a:r>
            <a:r>
              <a:rPr sz="2400" u="none" dirty="0" err="1">
                <a:solidFill>
                  <a:schemeClr val="bg1"/>
                </a:solidFill>
              </a:rPr>
              <a:t>ou</a:t>
            </a:r>
            <a:r>
              <a:rPr sz="2400" u="none" dirty="0">
                <a:solidFill>
                  <a:schemeClr val="bg1"/>
                </a:solidFill>
              </a:rPr>
              <a:t> 4, </a:t>
            </a:r>
            <a:r>
              <a:rPr sz="2400" u="none" dirty="0" err="1">
                <a:solidFill>
                  <a:schemeClr val="bg1"/>
                </a:solidFill>
              </a:rPr>
              <a:t>proposez</a:t>
            </a:r>
            <a:r>
              <a:rPr sz="2400" u="none" dirty="0">
                <a:solidFill>
                  <a:schemeClr val="bg1"/>
                </a:solidFill>
              </a:rPr>
              <a:t> par </a:t>
            </a:r>
            <a:r>
              <a:rPr sz="2400" u="none" dirty="0" err="1">
                <a:solidFill>
                  <a:schemeClr val="bg1"/>
                </a:solidFill>
              </a:rPr>
              <a:t>niveau</a:t>
            </a:r>
            <a:r>
              <a:rPr sz="2400" u="none" dirty="0">
                <a:solidFill>
                  <a:schemeClr val="bg1"/>
                </a:solidFill>
              </a:rPr>
              <a:t>:</a:t>
            </a:r>
          </a:p>
          <a:p>
            <a:pPr>
              <a:defRPr sz="2800" u="sng">
                <a:latin typeface="Arial Rounded MT Bold"/>
                <a:ea typeface="Arial Rounded MT Bold"/>
                <a:cs typeface="Arial Rounded MT Bold"/>
                <a:sym typeface="Arial Rounded MT Bold"/>
              </a:defRPr>
            </a:pPr>
            <a:endParaRPr sz="2400" u="none" dirty="0">
              <a:solidFill>
                <a:schemeClr val="bg1"/>
              </a:solidFill>
            </a:endParaRPr>
          </a:p>
          <a:p>
            <a:pPr>
              <a:defRPr sz="2800" u="sng">
                <a:latin typeface="Arial Rounded MT Bold"/>
                <a:ea typeface="Arial Rounded MT Bold"/>
                <a:cs typeface="Arial Rounded MT Bold"/>
                <a:sym typeface="Arial Rounded MT Bold"/>
              </a:defRPr>
            </a:pPr>
            <a:r>
              <a:rPr sz="2400" u="none" dirty="0">
                <a:solidFill>
                  <a:schemeClr val="bg1"/>
                </a:solidFill>
              </a:rPr>
              <a:t> -un </a:t>
            </a:r>
            <a:r>
              <a:rPr sz="2400" u="none" dirty="0" err="1">
                <a:solidFill>
                  <a:schemeClr val="bg1"/>
                </a:solidFill>
              </a:rPr>
              <a:t>projet</a:t>
            </a:r>
            <a:endParaRPr sz="2400" u="none" dirty="0">
              <a:solidFill>
                <a:schemeClr val="bg1"/>
              </a:solidFill>
            </a:endParaRPr>
          </a:p>
          <a:p>
            <a:pPr>
              <a:defRPr sz="2800" u="sng">
                <a:latin typeface="Arial Rounded MT Bold"/>
                <a:ea typeface="Arial Rounded MT Bold"/>
                <a:cs typeface="Arial Rounded MT Bold"/>
                <a:sym typeface="Arial Rounded MT Bold"/>
              </a:defRPr>
            </a:pPr>
            <a:r>
              <a:rPr sz="2400" u="none" dirty="0">
                <a:solidFill>
                  <a:schemeClr val="bg1"/>
                </a:solidFill>
              </a:rPr>
              <a:t>- </a:t>
            </a:r>
            <a:r>
              <a:rPr sz="2400" u="none" dirty="0" err="1">
                <a:solidFill>
                  <a:schemeClr val="bg1"/>
                </a:solidFill>
              </a:rPr>
              <a:t>une</a:t>
            </a:r>
            <a:r>
              <a:rPr sz="2400" u="none" dirty="0">
                <a:solidFill>
                  <a:schemeClr val="bg1"/>
                </a:solidFill>
              </a:rPr>
              <a:t> TF </a:t>
            </a:r>
            <a:r>
              <a:rPr sz="2400" u="none" dirty="0" err="1">
                <a:solidFill>
                  <a:schemeClr val="bg1"/>
                </a:solidFill>
              </a:rPr>
              <a:t>orale</a:t>
            </a:r>
            <a:r>
              <a:rPr sz="2400" u="none" dirty="0">
                <a:solidFill>
                  <a:schemeClr val="bg1"/>
                </a:solidFill>
              </a:rPr>
              <a:t> et </a:t>
            </a:r>
            <a:r>
              <a:rPr sz="2400" u="none" dirty="0" err="1">
                <a:solidFill>
                  <a:schemeClr val="bg1"/>
                </a:solidFill>
              </a:rPr>
              <a:t>écrite</a:t>
            </a:r>
            <a:r>
              <a:rPr sz="2400" u="none" dirty="0">
                <a:solidFill>
                  <a:schemeClr val="bg1"/>
                </a:solidFill>
              </a:rPr>
              <a:t>: </a:t>
            </a:r>
            <a:br>
              <a:rPr sz="2400" u="none" dirty="0">
                <a:solidFill>
                  <a:schemeClr val="bg1"/>
                </a:solidFill>
              </a:rPr>
            </a:br>
            <a:r>
              <a:rPr sz="2400" u="none" dirty="0">
                <a:solidFill>
                  <a:schemeClr val="bg1"/>
                </a:solidFill>
              </a:rPr>
              <a:t>- un </a:t>
            </a:r>
            <a:r>
              <a:rPr sz="2400" u="none" dirty="0" err="1">
                <a:solidFill>
                  <a:schemeClr val="bg1"/>
                </a:solidFill>
              </a:rPr>
              <a:t>exemple</a:t>
            </a:r>
            <a:r>
              <a:rPr sz="2400" u="none" dirty="0">
                <a:solidFill>
                  <a:schemeClr val="bg1"/>
                </a:solidFill>
              </a:rPr>
              <a:t> </a:t>
            </a:r>
            <a:r>
              <a:rPr sz="2400" u="none" dirty="0" err="1">
                <a:solidFill>
                  <a:schemeClr val="bg1"/>
                </a:solidFill>
              </a:rPr>
              <a:t>d’activité</a:t>
            </a:r>
            <a:r>
              <a:rPr sz="2400" u="none" dirty="0">
                <a:solidFill>
                  <a:schemeClr val="bg1"/>
                </a:solidFill>
              </a:rPr>
              <a:t> de </a:t>
            </a:r>
            <a:r>
              <a:rPr sz="2400" u="none" dirty="0" err="1">
                <a:solidFill>
                  <a:schemeClr val="bg1"/>
                </a:solidFill>
              </a:rPr>
              <a:t>médiation</a:t>
            </a:r>
            <a:r>
              <a:rPr sz="2400" u="none" dirty="0">
                <a:solidFill>
                  <a:schemeClr val="bg1"/>
                </a:solidFill>
              </a:rPr>
              <a:t> </a:t>
            </a:r>
            <a:r>
              <a:rPr sz="2400" u="none" dirty="0" err="1">
                <a:solidFill>
                  <a:schemeClr val="bg1"/>
                </a:solidFill>
              </a:rPr>
              <a:t>évaluable</a:t>
            </a:r>
            <a:br>
              <a:rPr sz="2400" u="none" dirty="0">
                <a:solidFill>
                  <a:schemeClr val="bg1"/>
                </a:solidFill>
              </a:rPr>
            </a:br>
            <a:r>
              <a:rPr sz="2400" u="none" dirty="0">
                <a:solidFill>
                  <a:schemeClr val="bg1"/>
                </a:solidFill>
              </a:rPr>
              <a:t>- le/les </a:t>
            </a:r>
            <a:r>
              <a:rPr sz="2400" u="none" dirty="0" err="1">
                <a:solidFill>
                  <a:schemeClr val="bg1"/>
                </a:solidFill>
              </a:rPr>
              <a:t>contextes</a:t>
            </a:r>
            <a:r>
              <a:rPr sz="2400" u="none" dirty="0">
                <a:solidFill>
                  <a:schemeClr val="bg1"/>
                </a:solidFill>
              </a:rPr>
              <a:t> </a:t>
            </a:r>
            <a:r>
              <a:rPr sz="2400" u="none" dirty="0" err="1">
                <a:solidFill>
                  <a:schemeClr val="bg1"/>
                </a:solidFill>
              </a:rPr>
              <a:t>d’utilisation</a:t>
            </a:r>
            <a:r>
              <a:rPr sz="2400" u="none" dirty="0">
                <a:solidFill>
                  <a:schemeClr val="bg1"/>
                </a:solidFill>
              </a:rPr>
              <a:t> de la LV </a:t>
            </a:r>
          </a:p>
          <a:p>
            <a:pPr>
              <a:defRPr sz="2800" u="sng">
                <a:latin typeface="Arial Rounded MT Bold"/>
                <a:ea typeface="Arial Rounded MT Bold"/>
                <a:cs typeface="Arial Rounded MT Bold"/>
                <a:sym typeface="Arial Rounded MT Bold"/>
              </a:defRPr>
            </a:pPr>
            <a:r>
              <a:rPr sz="2400" u="none" dirty="0">
                <a:solidFill>
                  <a:schemeClr val="bg1"/>
                </a:solidFill>
              </a:rPr>
              <a:t>( vie </a:t>
            </a:r>
            <a:r>
              <a:rPr sz="2400" u="none" dirty="0" err="1">
                <a:solidFill>
                  <a:schemeClr val="bg1"/>
                </a:solidFill>
              </a:rPr>
              <a:t>perso</a:t>
            </a:r>
            <a:r>
              <a:rPr sz="2400" u="none" dirty="0">
                <a:solidFill>
                  <a:schemeClr val="bg1"/>
                </a:solidFill>
              </a:rPr>
              <a:t> et pro </a:t>
            </a:r>
            <a:r>
              <a:rPr sz="2400" u="none" dirty="0" err="1">
                <a:solidFill>
                  <a:schemeClr val="bg1"/>
                </a:solidFill>
              </a:rPr>
              <a:t>associés</a:t>
            </a:r>
            <a:r>
              <a:rPr sz="2400" u="none" dirty="0">
                <a:solidFill>
                  <a:schemeClr val="bg1"/>
                </a:solidFill>
              </a:rPr>
              <a:t> </a:t>
            </a:r>
            <a:r>
              <a:rPr sz="2400" u="none" dirty="0" err="1">
                <a:solidFill>
                  <a:schemeClr val="bg1"/>
                </a:solidFill>
              </a:rPr>
              <a:t>ou</a:t>
            </a:r>
            <a:r>
              <a:rPr sz="2400" u="none" dirty="0">
                <a:solidFill>
                  <a:schemeClr val="bg1"/>
                </a:solidFill>
              </a:rPr>
              <a:t> </a:t>
            </a:r>
            <a:r>
              <a:rPr sz="2400" u="none" dirty="0" err="1">
                <a:solidFill>
                  <a:schemeClr val="bg1"/>
                </a:solidFill>
              </a:rPr>
              <a:t>alternés</a:t>
            </a:r>
            <a:r>
              <a:rPr sz="2400" u="none" dirty="0">
                <a:solidFill>
                  <a:schemeClr val="bg1"/>
                </a:solidFill>
              </a:rPr>
              <a:t>)</a:t>
            </a:r>
            <a:br>
              <a:rPr sz="2400" u="none" dirty="0">
                <a:solidFill>
                  <a:schemeClr val="bg1"/>
                </a:solidFill>
              </a:rPr>
            </a:br>
            <a:br>
              <a:rPr sz="2400" u="none" dirty="0"/>
            </a:br>
            <a:endParaRPr sz="2400" u="none" dirty="0"/>
          </a:p>
        </p:txBody>
      </p:sp>
      <p:sp>
        <p:nvSpPr>
          <p:cNvPr id="556" name="Espace réservé du numéro de diapositive 4"/>
          <p:cNvSpPr txBox="1">
            <a:spLocks noGrp="1"/>
          </p:cNvSpPr>
          <p:nvPr>
            <p:ph type="sldNum" sz="quarter" idx="2"/>
          </p:nvPr>
        </p:nvSpPr>
        <p:spPr>
          <a:xfrm>
            <a:off x="10522496" y="540176"/>
            <a:ext cx="498287"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31</a:t>
            </a:fld>
            <a:endParaRPr/>
          </a:p>
        </p:txBody>
      </p:sp>
      <p:pic>
        <p:nvPicPr>
          <p:cNvPr id="557" name="Image 11" descr="Image 11"/>
          <p:cNvPicPr>
            <a:picLocks noChangeAspect="1"/>
          </p:cNvPicPr>
          <p:nvPr/>
        </p:nvPicPr>
        <p:blipFill>
          <a:blip r:embed="rId2" cstate="print">
            <a:extLst/>
          </a:blip>
          <a:stretch>
            <a:fillRect/>
          </a:stretch>
        </p:blipFill>
        <p:spPr>
          <a:xfrm>
            <a:off x="5106765" y="2238865"/>
            <a:ext cx="967178" cy="408364"/>
          </a:xfrm>
          <a:prstGeom prst="rect">
            <a:avLst/>
          </a:prstGeom>
          <a:ln w="12700">
            <a:miter lim="400000"/>
          </a:ln>
        </p:spPr>
      </p:pic>
      <p:pic>
        <p:nvPicPr>
          <p:cNvPr id="558" name="Image 12" descr="Image 12"/>
          <p:cNvPicPr>
            <a:picLocks noChangeAspect="1"/>
          </p:cNvPicPr>
          <p:nvPr/>
        </p:nvPicPr>
        <p:blipFill>
          <a:blip r:embed="rId3" cstate="print">
            <a:extLst/>
          </a:blip>
          <a:stretch>
            <a:fillRect/>
          </a:stretch>
        </p:blipFill>
        <p:spPr>
          <a:xfrm>
            <a:off x="5139999" y="4290190"/>
            <a:ext cx="933944" cy="495103"/>
          </a:xfrm>
          <a:prstGeom prst="rect">
            <a:avLst/>
          </a:prstGeom>
          <a:ln w="12700">
            <a:miter lim="400000"/>
          </a:ln>
        </p:spPr>
      </p:pic>
      <p:pic>
        <p:nvPicPr>
          <p:cNvPr id="559" name="Image 13" descr="Image 13"/>
          <p:cNvPicPr>
            <a:picLocks noChangeAspect="1"/>
          </p:cNvPicPr>
          <p:nvPr/>
        </p:nvPicPr>
        <p:blipFill>
          <a:blip r:embed="rId4" cstate="print">
            <a:extLst/>
          </a:blip>
          <a:stretch>
            <a:fillRect/>
          </a:stretch>
        </p:blipFill>
        <p:spPr>
          <a:xfrm>
            <a:off x="8433874" y="2226173"/>
            <a:ext cx="983867" cy="433749"/>
          </a:xfrm>
          <a:prstGeom prst="rect">
            <a:avLst/>
          </a:prstGeom>
          <a:ln w="12700">
            <a:miter lim="400000"/>
          </a:ln>
        </p:spPr>
      </p:pic>
      <p:pic>
        <p:nvPicPr>
          <p:cNvPr id="560" name="Image 14" descr="Image 14"/>
          <p:cNvPicPr>
            <a:picLocks noChangeAspect="1"/>
          </p:cNvPicPr>
          <p:nvPr/>
        </p:nvPicPr>
        <p:blipFill>
          <a:blip r:embed="rId5" cstate="print">
            <a:extLst/>
          </a:blip>
          <a:stretch>
            <a:fillRect/>
          </a:stretch>
        </p:blipFill>
        <p:spPr>
          <a:xfrm>
            <a:off x="8400442" y="4290190"/>
            <a:ext cx="1119091" cy="454631"/>
          </a:xfrm>
          <a:prstGeom prst="rect">
            <a:avLst/>
          </a:prstGeom>
          <a:ln w="12700">
            <a:miter lim="400000"/>
          </a:ln>
        </p:spPr>
      </p:pic>
      <p:sp>
        <p:nvSpPr>
          <p:cNvPr id="561" name="Espace réservé du texte 6"/>
          <p:cNvSpPr/>
          <p:nvPr/>
        </p:nvSpPr>
        <p:spPr>
          <a:xfrm>
            <a:off x="6189669" y="901326"/>
            <a:ext cx="2410197" cy="3083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1600">
                <a:solidFill>
                  <a:srgbClr val="404040"/>
                </a:solidFill>
                <a:latin typeface="Arial Rounded MT Bold"/>
                <a:ea typeface="Arial Rounded MT Bold"/>
                <a:cs typeface="Arial Rounded MT Bold"/>
                <a:sym typeface="Arial Rounded MT Bold"/>
              </a:defRPr>
            </a:pPr>
            <a:r>
              <a:t>Projet :</a:t>
            </a:r>
          </a:p>
          <a:p>
            <a:pPr>
              <a:spcBef>
                <a:spcPts val="1000"/>
              </a:spcBef>
              <a:defRPr sz="1600">
                <a:solidFill>
                  <a:srgbClr val="404040"/>
                </a:solidFill>
                <a:latin typeface="Arial Rounded MT Bold"/>
                <a:ea typeface="Arial Rounded MT Bold"/>
                <a:cs typeface="Arial Rounded MT Bold"/>
                <a:sym typeface="Arial Rounded MT Bold"/>
              </a:defRPr>
            </a:pPr>
            <a:r>
              <a:t>TF écrite et orale :</a:t>
            </a:r>
          </a:p>
          <a:p>
            <a:pPr>
              <a:spcBef>
                <a:spcPts val="1000"/>
              </a:spcBef>
              <a:defRPr sz="1600">
                <a:solidFill>
                  <a:srgbClr val="404040"/>
                </a:solidFill>
                <a:latin typeface="Arial Rounded MT Bold"/>
                <a:ea typeface="Arial Rounded MT Bold"/>
                <a:cs typeface="Arial Rounded MT Bold"/>
                <a:sym typeface="Arial Rounded MT Bold"/>
              </a:defRPr>
            </a:pPr>
            <a:r>
              <a:t>Médiation:</a:t>
            </a:r>
          </a:p>
          <a:p>
            <a:pPr>
              <a:spcBef>
                <a:spcPts val="1000"/>
              </a:spcBef>
              <a:defRPr sz="1600">
                <a:solidFill>
                  <a:srgbClr val="404040"/>
                </a:solidFill>
                <a:latin typeface="Arial Rounded MT Bold"/>
                <a:ea typeface="Arial Rounded MT Bold"/>
                <a:cs typeface="Arial Rounded MT Bold"/>
                <a:sym typeface="Arial Rounded MT Bold"/>
              </a:defRPr>
            </a:pPr>
            <a:r>
              <a:t>Contexte :</a:t>
            </a:r>
          </a:p>
        </p:txBody>
      </p:sp>
      <p:sp>
        <p:nvSpPr>
          <p:cNvPr id="562" name="Espace réservé du texte 6"/>
          <p:cNvSpPr/>
          <p:nvPr/>
        </p:nvSpPr>
        <p:spPr>
          <a:xfrm>
            <a:off x="6189669" y="2996020"/>
            <a:ext cx="2410197" cy="3083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1600">
                <a:solidFill>
                  <a:srgbClr val="404040"/>
                </a:solidFill>
                <a:latin typeface="Arial Rounded MT Bold"/>
                <a:ea typeface="Arial Rounded MT Bold"/>
                <a:cs typeface="Arial Rounded MT Bold"/>
                <a:sym typeface="Arial Rounded MT Bold"/>
              </a:defRPr>
            </a:pPr>
            <a:r>
              <a:t>Projet :</a:t>
            </a:r>
          </a:p>
          <a:p>
            <a:pPr>
              <a:spcBef>
                <a:spcPts val="1000"/>
              </a:spcBef>
              <a:defRPr sz="1600">
                <a:solidFill>
                  <a:srgbClr val="404040"/>
                </a:solidFill>
                <a:latin typeface="Arial Rounded MT Bold"/>
                <a:ea typeface="Arial Rounded MT Bold"/>
                <a:cs typeface="Arial Rounded MT Bold"/>
                <a:sym typeface="Arial Rounded MT Bold"/>
              </a:defRPr>
            </a:pPr>
            <a:r>
              <a:t>TF écrite et orale :</a:t>
            </a:r>
          </a:p>
          <a:p>
            <a:pPr>
              <a:spcBef>
                <a:spcPts val="1000"/>
              </a:spcBef>
              <a:defRPr sz="1600">
                <a:solidFill>
                  <a:srgbClr val="404040"/>
                </a:solidFill>
                <a:latin typeface="Arial Rounded MT Bold"/>
                <a:ea typeface="Arial Rounded MT Bold"/>
                <a:cs typeface="Arial Rounded MT Bold"/>
                <a:sym typeface="Arial Rounded MT Bold"/>
              </a:defRPr>
            </a:pPr>
            <a:r>
              <a:t>Médiation:</a:t>
            </a:r>
          </a:p>
          <a:p>
            <a:pPr>
              <a:spcBef>
                <a:spcPts val="1000"/>
              </a:spcBef>
              <a:defRPr sz="1600">
                <a:solidFill>
                  <a:srgbClr val="404040"/>
                </a:solidFill>
                <a:latin typeface="Arial Rounded MT Bold"/>
                <a:ea typeface="Arial Rounded MT Bold"/>
                <a:cs typeface="Arial Rounded MT Bold"/>
                <a:sym typeface="Arial Rounded MT Bold"/>
              </a:defRPr>
            </a:pPr>
            <a:r>
              <a:t>Contexte :</a:t>
            </a:r>
          </a:p>
        </p:txBody>
      </p:sp>
      <p:sp>
        <p:nvSpPr>
          <p:cNvPr id="563" name="Espace réservé du texte 6"/>
          <p:cNvSpPr/>
          <p:nvPr/>
        </p:nvSpPr>
        <p:spPr>
          <a:xfrm>
            <a:off x="9575613" y="911767"/>
            <a:ext cx="2410197" cy="3083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1600">
                <a:solidFill>
                  <a:srgbClr val="404040"/>
                </a:solidFill>
                <a:latin typeface="Arial Rounded MT Bold"/>
                <a:ea typeface="Arial Rounded MT Bold"/>
                <a:cs typeface="Arial Rounded MT Bold"/>
                <a:sym typeface="Arial Rounded MT Bold"/>
              </a:defRPr>
            </a:pPr>
            <a:r>
              <a:t>Projet :</a:t>
            </a:r>
          </a:p>
          <a:p>
            <a:pPr>
              <a:spcBef>
                <a:spcPts val="1000"/>
              </a:spcBef>
              <a:defRPr sz="1600">
                <a:solidFill>
                  <a:srgbClr val="404040"/>
                </a:solidFill>
                <a:latin typeface="Arial Rounded MT Bold"/>
                <a:ea typeface="Arial Rounded MT Bold"/>
                <a:cs typeface="Arial Rounded MT Bold"/>
                <a:sym typeface="Arial Rounded MT Bold"/>
              </a:defRPr>
            </a:pPr>
            <a:r>
              <a:t>TF écrite et orale :</a:t>
            </a:r>
          </a:p>
          <a:p>
            <a:pPr>
              <a:spcBef>
                <a:spcPts val="1000"/>
              </a:spcBef>
              <a:defRPr sz="1600">
                <a:solidFill>
                  <a:srgbClr val="404040"/>
                </a:solidFill>
                <a:latin typeface="Arial Rounded MT Bold"/>
                <a:ea typeface="Arial Rounded MT Bold"/>
                <a:cs typeface="Arial Rounded MT Bold"/>
                <a:sym typeface="Arial Rounded MT Bold"/>
              </a:defRPr>
            </a:pPr>
            <a:r>
              <a:t>Médiation:</a:t>
            </a:r>
          </a:p>
          <a:p>
            <a:pPr>
              <a:spcBef>
                <a:spcPts val="1000"/>
              </a:spcBef>
              <a:defRPr sz="1600">
                <a:solidFill>
                  <a:srgbClr val="404040"/>
                </a:solidFill>
                <a:latin typeface="Arial Rounded MT Bold"/>
                <a:ea typeface="Arial Rounded MT Bold"/>
                <a:cs typeface="Arial Rounded MT Bold"/>
                <a:sym typeface="Arial Rounded MT Bold"/>
              </a:defRPr>
            </a:pPr>
            <a:r>
              <a:t>Contexte :</a:t>
            </a:r>
          </a:p>
        </p:txBody>
      </p:sp>
      <p:sp>
        <p:nvSpPr>
          <p:cNvPr id="564" name="Espace réservé du texte 6"/>
          <p:cNvSpPr/>
          <p:nvPr/>
        </p:nvSpPr>
        <p:spPr>
          <a:xfrm>
            <a:off x="9566541" y="2996020"/>
            <a:ext cx="2410197" cy="3083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1600">
                <a:solidFill>
                  <a:srgbClr val="404040"/>
                </a:solidFill>
                <a:latin typeface="Arial Rounded MT Bold"/>
                <a:ea typeface="Arial Rounded MT Bold"/>
                <a:cs typeface="Arial Rounded MT Bold"/>
                <a:sym typeface="Arial Rounded MT Bold"/>
              </a:defRPr>
            </a:pPr>
            <a:r>
              <a:t>Projet :</a:t>
            </a:r>
          </a:p>
          <a:p>
            <a:pPr>
              <a:spcBef>
                <a:spcPts val="1000"/>
              </a:spcBef>
              <a:defRPr sz="1600">
                <a:solidFill>
                  <a:srgbClr val="404040"/>
                </a:solidFill>
                <a:latin typeface="Arial Rounded MT Bold"/>
                <a:ea typeface="Arial Rounded MT Bold"/>
                <a:cs typeface="Arial Rounded MT Bold"/>
                <a:sym typeface="Arial Rounded MT Bold"/>
              </a:defRPr>
            </a:pPr>
            <a:r>
              <a:t>TF écrite et orale :</a:t>
            </a:r>
          </a:p>
          <a:p>
            <a:pPr>
              <a:spcBef>
                <a:spcPts val="1000"/>
              </a:spcBef>
              <a:defRPr sz="1600">
                <a:solidFill>
                  <a:srgbClr val="404040"/>
                </a:solidFill>
                <a:latin typeface="Arial Rounded MT Bold"/>
                <a:ea typeface="Arial Rounded MT Bold"/>
                <a:cs typeface="Arial Rounded MT Bold"/>
                <a:sym typeface="Arial Rounded MT Bold"/>
              </a:defRPr>
            </a:pPr>
            <a:r>
              <a:t>Médiation:</a:t>
            </a:r>
          </a:p>
          <a:p>
            <a:pPr>
              <a:spcBef>
                <a:spcPts val="1000"/>
              </a:spcBef>
              <a:defRPr sz="1600">
                <a:solidFill>
                  <a:srgbClr val="404040"/>
                </a:solidFill>
                <a:latin typeface="Arial Rounded MT Bold"/>
                <a:ea typeface="Arial Rounded MT Bold"/>
                <a:cs typeface="Arial Rounded MT Bold"/>
                <a:sym typeface="Arial Rounded MT Bold"/>
              </a:defRPr>
            </a:pPr>
            <a:r>
              <a:t>Contexte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itre 1"/>
          <p:cNvSpPr txBox="1">
            <a:spLocks noGrp="1"/>
          </p:cNvSpPr>
          <p:nvPr>
            <p:ph type="ctrTitle"/>
          </p:nvPr>
        </p:nvSpPr>
        <p:spPr>
          <a:xfrm>
            <a:off x="606056" y="576722"/>
            <a:ext cx="11005850" cy="582228"/>
          </a:xfrm>
          <a:prstGeom prst="rect">
            <a:avLst/>
          </a:prstGeom>
        </p:spPr>
        <p:txBody>
          <a:bodyPr anchor="ctr"/>
          <a:lstStyle>
            <a:lvl1pPr defTabSz="914400">
              <a:defRPr sz="2800" u="sng">
                <a:solidFill>
                  <a:srgbClr val="FFFFFF"/>
                </a:solidFill>
                <a:latin typeface="Arial Rounded MT Bold"/>
                <a:ea typeface="Arial Rounded MT Bold"/>
                <a:cs typeface="Arial Rounded MT Bold"/>
                <a:sym typeface="Arial Rounded MT Bold"/>
              </a:defRPr>
            </a:lvl1pPr>
          </a:lstStyle>
          <a:p>
            <a:r>
              <a:t>Références et textes réglementaires:</a:t>
            </a:r>
          </a:p>
        </p:txBody>
      </p:sp>
      <p:sp>
        <p:nvSpPr>
          <p:cNvPr id="567" name="Espace réservé du contenu 2"/>
          <p:cNvSpPr txBox="1">
            <a:spLocks noGrp="1"/>
          </p:cNvSpPr>
          <p:nvPr>
            <p:ph type="subTitle" idx="1"/>
          </p:nvPr>
        </p:nvSpPr>
        <p:spPr>
          <a:xfrm>
            <a:off x="580094" y="1158949"/>
            <a:ext cx="11005850" cy="5122329"/>
          </a:xfrm>
          <a:prstGeom prst="rect">
            <a:avLst/>
          </a:prstGeom>
        </p:spPr>
        <p:txBody>
          <a:bodyPr/>
          <a:lstStyle/>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a:solidFill>
                  <a:schemeClr val="bg1"/>
                </a:solidFill>
              </a:rPr>
              <a:t>- Programme d'enseignement de langues vivantes des classes préparant au certificat d'aptitude professionnelle et des classes préparant au baccalauréat professionnel</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a:solidFill>
                  <a:schemeClr val="bg1"/>
                </a:solidFill>
              </a:rPr>
              <a:t>Bulletin officiel spécial n°5 du 11 avril 2019:</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u="sng">
                <a:solidFill>
                  <a:schemeClr val="bg1"/>
                </a:solidFill>
                <a:uFill>
                  <a:solidFill>
                    <a:srgbClr val="C4E46E"/>
                  </a:solidFill>
                </a:uFill>
                <a:hlinkClick r:id="rId2">
                  <a:extLst>
                    <a:ext uri="{A12FA001-AC4F-418D-AE19-62706E023703}">
                      <ahyp:hlinkClr xmlns:ahyp="http://schemas.microsoft.com/office/drawing/2018/hyperlinkcolor" val="tx"/>
                    </a:ext>
                  </a:extLst>
                </a:hlinkClick>
              </a:rPr>
              <a:t>https://www.education.gouv.fr/pid285/bulletin_officiel.html?cid_bo=140803</a:t>
            </a:r>
            <a:r>
              <a:rPr>
                <a:solidFill>
                  <a:schemeClr val="bg1"/>
                </a:solidFill>
              </a:rPr>
              <a:t> </a:t>
            </a:r>
            <a:endParaRPr sz="1000">
              <a:solidFill>
                <a:schemeClr val="bg1"/>
              </a:solidFill>
            </a:endParaRP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a:solidFill>
                  <a:schemeClr val="bg1"/>
                </a:solidFill>
              </a:rPr>
              <a:t>les modalités d’épreuves obligatoires et facultatives Sur le site du conseil supérieur des programmes: màj en attente</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a:solidFill>
                  <a:schemeClr val="bg1"/>
                </a:solidFill>
              </a:rPr>
              <a:t>- Les propositions relatives  aux épreuves d’examens de langues vivantes a et B:</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u="sng">
                <a:solidFill>
                  <a:schemeClr val="bg1"/>
                </a:solidFill>
                <a:uFill>
                  <a:solidFill>
                    <a:srgbClr val="C4E46E"/>
                  </a:solidFill>
                </a:uFill>
                <a:hlinkClick r:id="rId3">
                  <a:extLst>
                    <a:ext uri="{A12FA001-AC4F-418D-AE19-62706E023703}">
                      <ahyp:hlinkClr xmlns:ahyp="http://schemas.microsoft.com/office/drawing/2018/hyperlinkcolor" val="tx"/>
                    </a:ext>
                  </a:extLst>
                </a:hlinkClick>
              </a:rPr>
              <a:t>https://cache.media.education.gouv.fr/file/CSP/48/2/Projet_Epreuves_examen_Langues_vivantes_Bac_pro_et_CAP_1075482.pdf</a:t>
            </a:r>
            <a:r>
              <a:rPr>
                <a:solidFill>
                  <a:schemeClr val="bg1"/>
                </a:solidFill>
              </a:rPr>
              <a:t> </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a:solidFill>
                  <a:schemeClr val="bg1"/>
                </a:solidFill>
              </a:rPr>
              <a:t>-La transformation de la voie pro:</a:t>
            </a:r>
          </a:p>
          <a:p>
            <a:pPr>
              <a:lnSpc>
                <a:spcPct val="90000"/>
              </a:lnSpc>
              <a:tabLst>
                <a:tab pos="355600" algn="l"/>
                <a:tab pos="711200" algn="l"/>
                <a:tab pos="1054100" algn="l"/>
                <a:tab pos="1409700" algn="l"/>
                <a:tab pos="1778000" algn="l"/>
                <a:tab pos="2133600" algn="l"/>
                <a:tab pos="2476500" algn="l"/>
                <a:tab pos="2832100" algn="l"/>
                <a:tab pos="3200400" algn="l"/>
                <a:tab pos="3556000" algn="l"/>
                <a:tab pos="3911600" algn="l"/>
                <a:tab pos="4254500" algn="l"/>
              </a:tabLst>
              <a:defRPr sz="2000">
                <a:latin typeface="Arial Rounded MT Bold"/>
                <a:ea typeface="Arial Rounded MT Bold"/>
                <a:cs typeface="Arial Rounded MT Bold"/>
                <a:sym typeface="Arial Rounded MT Bold"/>
              </a:defRPr>
            </a:pPr>
            <a:r>
              <a:rPr u="sng">
                <a:solidFill>
                  <a:schemeClr val="bg1"/>
                </a:solidFill>
                <a:uFill>
                  <a:solidFill>
                    <a:srgbClr val="C4E46E"/>
                  </a:solidFill>
                </a:uFill>
                <a:hlinkClick r:id="rId4">
                  <a:extLst>
                    <a:ext uri="{A12FA001-AC4F-418D-AE19-62706E023703}">
                      <ahyp:hlinkClr xmlns:ahyp="http://schemas.microsoft.com/office/drawing/2018/hyperlinkcolor" val="tx"/>
                    </a:ext>
                  </a:extLst>
                </a:hlinkClick>
              </a:rPr>
              <a:t>https://www.education.gouv.fr/cid130792/transformer-le-lycee-professionnel-former-les-talents-aux-metiers-de-demain.html</a:t>
            </a:r>
            <a:r>
              <a:rPr>
                <a:solidFill>
                  <a:schemeClr val="bg1"/>
                </a:solidFill>
              </a:rPr>
              <a:t> </a:t>
            </a:r>
          </a:p>
        </p:txBody>
      </p:sp>
      <p:sp>
        <p:nvSpPr>
          <p:cNvPr id="568" name="Espace réservé au numéro de diapositive 3"/>
          <p:cNvSpPr txBox="1">
            <a:spLocks noGrp="1"/>
          </p:cNvSpPr>
          <p:nvPr>
            <p:ph type="sldNum" sz="quarter" idx="2"/>
          </p:nvPr>
        </p:nvSpPr>
        <p:spPr>
          <a:xfrm>
            <a:off x="10520963" y="537054"/>
            <a:ext cx="498288"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32</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MERCI DE VOTRE ATTENTION et PARTICIPATION"/>
          <p:cNvSpPr txBox="1">
            <a:spLocks noGrp="1"/>
          </p:cNvSpPr>
          <p:nvPr>
            <p:ph type="ctrTitle"/>
          </p:nvPr>
        </p:nvSpPr>
        <p:spPr>
          <a:xfrm>
            <a:off x="713467" y="1242699"/>
            <a:ext cx="10677021" cy="1756268"/>
          </a:xfrm>
          <a:prstGeom prst="rect">
            <a:avLst/>
          </a:prstGeom>
        </p:spPr>
        <p:txBody>
          <a:bodyPr>
            <a:normAutofit/>
          </a:bodyPr>
          <a:lstStyle>
            <a:lvl1pPr algn="ctr" defTabSz="434340">
              <a:defRPr sz="5130"/>
            </a:lvl1pPr>
          </a:lstStyle>
          <a:p>
            <a:r>
              <a:rPr dirty="0">
                <a:latin typeface="Arial Rounded MT Bold" panose="020F0704030504030204" pitchFamily="34" charset="0"/>
              </a:rPr>
              <a:t>MERCI DE VOTRE ATTENTION et PARTICIPATION</a:t>
            </a:r>
          </a:p>
        </p:txBody>
      </p:sp>
      <p:sp>
        <p:nvSpPr>
          <p:cNvPr id="571" name="Vous retrouverez ce diaporama sur notre site :…"/>
          <p:cNvSpPr txBox="1">
            <a:spLocks noGrp="1"/>
          </p:cNvSpPr>
          <p:nvPr>
            <p:ph type="subTitle" sz="quarter" idx="1"/>
          </p:nvPr>
        </p:nvSpPr>
        <p:spPr>
          <a:xfrm>
            <a:off x="1683170" y="3859033"/>
            <a:ext cx="8825660" cy="1423580"/>
          </a:xfrm>
          <a:prstGeom prst="rect">
            <a:avLst/>
          </a:prstGeom>
        </p:spPr>
        <p:txBody>
          <a:bodyPr/>
          <a:lstStyle/>
          <a:p>
            <a:pPr algn="ctr" defTabSz="306324">
              <a:spcBef>
                <a:spcPts val="600"/>
              </a:spcBef>
              <a:defRPr sz="2211" b="1"/>
            </a:pPr>
            <a:r>
              <a:rPr dirty="0" err="1">
                <a:latin typeface="Arial Rounded MT Bold" panose="020F0704030504030204" pitchFamily="34" charset="0"/>
              </a:rPr>
              <a:t>Vous</a:t>
            </a:r>
            <a:r>
              <a:rPr dirty="0">
                <a:latin typeface="Arial Rounded MT Bold" panose="020F0704030504030204" pitchFamily="34" charset="0"/>
              </a:rPr>
              <a:t> </a:t>
            </a:r>
            <a:r>
              <a:rPr dirty="0" err="1">
                <a:latin typeface="Arial Rounded MT Bold" panose="020F0704030504030204" pitchFamily="34" charset="0"/>
              </a:rPr>
              <a:t>retrouverez</a:t>
            </a:r>
            <a:r>
              <a:rPr dirty="0">
                <a:latin typeface="Arial Rounded MT Bold" panose="020F0704030504030204" pitchFamily="34" charset="0"/>
              </a:rPr>
              <a:t> </a:t>
            </a:r>
            <a:r>
              <a:rPr dirty="0" err="1">
                <a:latin typeface="Arial Rounded MT Bold" panose="020F0704030504030204" pitchFamily="34" charset="0"/>
              </a:rPr>
              <a:t>ce</a:t>
            </a:r>
            <a:r>
              <a:rPr dirty="0">
                <a:latin typeface="Arial Rounded MT Bold" panose="020F0704030504030204" pitchFamily="34" charset="0"/>
              </a:rPr>
              <a:t> </a:t>
            </a:r>
            <a:r>
              <a:rPr dirty="0" err="1">
                <a:latin typeface="Arial Rounded MT Bold" panose="020F0704030504030204" pitchFamily="34" charset="0"/>
              </a:rPr>
              <a:t>diaporama</a:t>
            </a:r>
            <a:r>
              <a:rPr dirty="0">
                <a:latin typeface="Arial Rounded MT Bold" panose="020F0704030504030204" pitchFamily="34" charset="0"/>
              </a:rPr>
              <a:t> sur </a:t>
            </a:r>
            <a:r>
              <a:rPr dirty="0" err="1">
                <a:latin typeface="Arial Rounded MT Bold" panose="020F0704030504030204" pitchFamily="34" charset="0"/>
              </a:rPr>
              <a:t>notre</a:t>
            </a:r>
            <a:r>
              <a:rPr dirty="0">
                <a:latin typeface="Arial Rounded MT Bold" panose="020F0704030504030204" pitchFamily="34" charset="0"/>
              </a:rPr>
              <a:t> site :</a:t>
            </a:r>
          </a:p>
          <a:p>
            <a:pPr algn="ctr" defTabSz="306324">
              <a:spcBef>
                <a:spcPts val="600"/>
              </a:spcBef>
              <a:defRPr sz="2211" b="1"/>
            </a:pPr>
            <a:r>
              <a:rPr dirty="0">
                <a:latin typeface="Arial Rounded MT Bold" panose="020F0704030504030204" pitchFamily="34" charset="0"/>
              </a:rPr>
              <a:t> </a:t>
            </a:r>
            <a:r>
              <a:rPr lang="fr-FR" dirty="0">
                <a:latin typeface="Arial Rounded MT Bold" panose="020F0704030504030204" pitchFamily="34" charset="0"/>
              </a:rPr>
              <a:t>L’anglais</a:t>
            </a:r>
            <a:r>
              <a:rPr dirty="0">
                <a:latin typeface="Arial Rounded MT Bold" panose="020F0704030504030204" pitchFamily="34" charset="0"/>
              </a:rPr>
              <a:t> </a:t>
            </a:r>
            <a:r>
              <a:rPr dirty="0" err="1">
                <a:latin typeface="Arial Rounded MT Bold" panose="020F0704030504030204" pitchFamily="34" charset="0"/>
              </a:rPr>
              <a:t>en</a:t>
            </a:r>
            <a:r>
              <a:rPr dirty="0">
                <a:latin typeface="Arial Rounded MT Bold" panose="020F0704030504030204" pitchFamily="34" charset="0"/>
              </a:rPr>
              <a:t> LP: what else?</a:t>
            </a:r>
          </a:p>
          <a:p>
            <a:pPr defTabSz="306324">
              <a:spcBef>
                <a:spcPts val="600"/>
              </a:spcBef>
              <a:defRPr sz="1206"/>
            </a:pPr>
            <a:endParaRPr dirty="0"/>
          </a:p>
        </p:txBody>
      </p:sp>
      <p:sp>
        <p:nvSpPr>
          <p:cNvPr id="57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33</a:t>
            </a:fld>
            <a:endParaRPr/>
          </a:p>
        </p:txBody>
      </p:sp>
      <p:pic>
        <p:nvPicPr>
          <p:cNvPr id="573" name="Image 3" descr="Image 3"/>
          <p:cNvPicPr>
            <a:picLocks noChangeAspect="1"/>
          </p:cNvPicPr>
          <p:nvPr/>
        </p:nvPicPr>
        <p:blipFill>
          <a:blip r:embed="rId2" cstate="print">
            <a:extLst/>
          </a:blip>
          <a:stretch>
            <a:fillRect/>
          </a:stretch>
        </p:blipFill>
        <p:spPr>
          <a:xfrm>
            <a:off x="713467" y="4190419"/>
            <a:ext cx="1628776" cy="20193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wipe(down)">
                                      <p:cBhvr>
                                        <p:cTn id="7" dur="580">
                                          <p:stCondLst>
                                            <p:cond delay="0"/>
                                          </p:stCondLst>
                                        </p:cTn>
                                        <p:tgtEl>
                                          <p:spTgt spid="570"/>
                                        </p:tgtEl>
                                      </p:cBhvr>
                                    </p:animEffect>
                                    <p:anim calcmode="lin" valueType="num">
                                      <p:cBhvr>
                                        <p:cTn id="8" dur="1822" tmFilter="0,0; 0.14,0.36; 0.43,0.73; 0.71,0.91; 1.0,1.0">
                                          <p:stCondLst>
                                            <p:cond delay="0"/>
                                          </p:stCondLst>
                                        </p:cTn>
                                        <p:tgtEl>
                                          <p:spTgt spid="5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0"/>
                                        </p:tgtEl>
                                        <p:attrNameLst>
                                          <p:attrName>ppt_y</p:attrName>
                                        </p:attrNameLst>
                                      </p:cBhvr>
                                      <p:tavLst>
                                        <p:tav tm="0" fmla="#ppt_y-sin(pi*$)/81">
                                          <p:val>
                                            <p:fltVal val="0"/>
                                          </p:val>
                                        </p:tav>
                                        <p:tav tm="100000">
                                          <p:val>
                                            <p:fltVal val="1"/>
                                          </p:val>
                                        </p:tav>
                                      </p:tavLst>
                                    </p:anim>
                                    <p:animScale>
                                      <p:cBhvr>
                                        <p:cTn id="13" dur="26">
                                          <p:stCondLst>
                                            <p:cond delay="650"/>
                                          </p:stCondLst>
                                        </p:cTn>
                                        <p:tgtEl>
                                          <p:spTgt spid="570"/>
                                        </p:tgtEl>
                                      </p:cBhvr>
                                      <p:to x="100000" y="60000"/>
                                    </p:animScale>
                                    <p:animScale>
                                      <p:cBhvr>
                                        <p:cTn id="14" dur="166" decel="50000">
                                          <p:stCondLst>
                                            <p:cond delay="676"/>
                                          </p:stCondLst>
                                        </p:cTn>
                                        <p:tgtEl>
                                          <p:spTgt spid="570"/>
                                        </p:tgtEl>
                                      </p:cBhvr>
                                      <p:to x="100000" y="100000"/>
                                    </p:animScale>
                                    <p:animScale>
                                      <p:cBhvr>
                                        <p:cTn id="15" dur="26">
                                          <p:stCondLst>
                                            <p:cond delay="1312"/>
                                          </p:stCondLst>
                                        </p:cTn>
                                        <p:tgtEl>
                                          <p:spTgt spid="570"/>
                                        </p:tgtEl>
                                      </p:cBhvr>
                                      <p:to x="100000" y="80000"/>
                                    </p:animScale>
                                    <p:animScale>
                                      <p:cBhvr>
                                        <p:cTn id="16" dur="166" decel="50000">
                                          <p:stCondLst>
                                            <p:cond delay="1338"/>
                                          </p:stCondLst>
                                        </p:cTn>
                                        <p:tgtEl>
                                          <p:spTgt spid="570"/>
                                        </p:tgtEl>
                                      </p:cBhvr>
                                      <p:to x="100000" y="100000"/>
                                    </p:animScale>
                                    <p:animScale>
                                      <p:cBhvr>
                                        <p:cTn id="17" dur="26">
                                          <p:stCondLst>
                                            <p:cond delay="1642"/>
                                          </p:stCondLst>
                                        </p:cTn>
                                        <p:tgtEl>
                                          <p:spTgt spid="570"/>
                                        </p:tgtEl>
                                      </p:cBhvr>
                                      <p:to x="100000" y="90000"/>
                                    </p:animScale>
                                    <p:animScale>
                                      <p:cBhvr>
                                        <p:cTn id="18" dur="166" decel="50000">
                                          <p:stCondLst>
                                            <p:cond delay="1668"/>
                                          </p:stCondLst>
                                        </p:cTn>
                                        <p:tgtEl>
                                          <p:spTgt spid="570"/>
                                        </p:tgtEl>
                                      </p:cBhvr>
                                      <p:to x="100000" y="100000"/>
                                    </p:animScale>
                                    <p:animScale>
                                      <p:cBhvr>
                                        <p:cTn id="19" dur="26">
                                          <p:stCondLst>
                                            <p:cond delay="1808"/>
                                          </p:stCondLst>
                                        </p:cTn>
                                        <p:tgtEl>
                                          <p:spTgt spid="570"/>
                                        </p:tgtEl>
                                      </p:cBhvr>
                                      <p:to x="100000" y="95000"/>
                                    </p:animScale>
                                    <p:animScale>
                                      <p:cBhvr>
                                        <p:cTn id="20" dur="166" decel="50000">
                                          <p:stCondLst>
                                            <p:cond delay="1834"/>
                                          </p:stCondLst>
                                        </p:cTn>
                                        <p:tgtEl>
                                          <p:spTgt spid="57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1">
                                            <p:txEl>
                                              <p:pRg st="0" end="0"/>
                                            </p:txEl>
                                          </p:spTgt>
                                        </p:tgtEl>
                                        <p:attrNameLst>
                                          <p:attrName>style.visibility</p:attrName>
                                        </p:attrNameLst>
                                      </p:cBhvr>
                                      <p:to>
                                        <p:strVal val="visible"/>
                                      </p:to>
                                    </p:set>
                                    <p:anim calcmode="lin" valueType="num">
                                      <p:cBhvr additive="base">
                                        <p:cTn id="25" dur="500" fill="hold"/>
                                        <p:tgtEl>
                                          <p:spTgt spid="57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71">
                                            <p:txEl>
                                              <p:pRg st="1" end="1"/>
                                            </p:txEl>
                                          </p:spTgt>
                                        </p:tgtEl>
                                        <p:attrNameLst>
                                          <p:attrName>style.visibility</p:attrName>
                                        </p:attrNameLst>
                                      </p:cBhvr>
                                      <p:to>
                                        <p:strVal val="visible"/>
                                      </p:to>
                                    </p:set>
                                    <p:anim calcmode="lin" valueType="num">
                                      <p:cBhvr additive="base">
                                        <p:cTn id="29" dur="500" fill="hold"/>
                                        <p:tgtEl>
                                          <p:spTgt spid="57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re 1"/>
          <p:cNvSpPr txBox="1">
            <a:spLocks noGrp="1"/>
          </p:cNvSpPr>
          <p:nvPr>
            <p:ph type="ctrTitle"/>
          </p:nvPr>
        </p:nvSpPr>
        <p:spPr>
          <a:xfrm>
            <a:off x="1154953" y="716096"/>
            <a:ext cx="10203437" cy="1024569"/>
          </a:xfrm>
          <a:prstGeom prst="rect">
            <a:avLst/>
          </a:prstGeom>
        </p:spPr>
        <p:txBody>
          <a:bodyPr anchor="ctr"/>
          <a:lstStyle/>
          <a:p>
            <a:pPr algn="ctr">
              <a:lnSpc>
                <a:spcPct val="90000"/>
              </a:lnSpc>
              <a:defRPr sz="2800">
                <a:latin typeface="Arial Rounded MT Bold"/>
                <a:ea typeface="Arial Rounded MT Bold"/>
                <a:cs typeface="Arial Rounded MT Bold"/>
                <a:sym typeface="Arial Rounded MT Bold"/>
              </a:defRPr>
            </a:pPr>
            <a:r>
              <a:t>1-Transformation de la voie professionnelle</a:t>
            </a:r>
            <a:br/>
            <a:r>
              <a:t>Rentrée 2019</a:t>
            </a:r>
          </a:p>
        </p:txBody>
      </p:sp>
      <p:sp>
        <p:nvSpPr>
          <p:cNvPr id="351" name="Espace réservé du contenu 2"/>
          <p:cNvSpPr txBox="1">
            <a:spLocks noGrp="1"/>
          </p:cNvSpPr>
          <p:nvPr>
            <p:ph type="subTitle" idx="1"/>
          </p:nvPr>
        </p:nvSpPr>
        <p:spPr>
          <a:xfrm>
            <a:off x="517793" y="1740665"/>
            <a:ext cx="11005850" cy="4285561"/>
          </a:xfrm>
          <a:prstGeom prst="rect">
            <a:avLst/>
          </a:prstGeom>
        </p:spPr>
        <p:txBody>
          <a:bodyPr/>
          <a:lstStyle/>
          <a:p>
            <a:pPr marL="685800" indent="-457200" algn="just">
              <a:lnSpc>
                <a:spcPct val="80000"/>
              </a:lnSpc>
              <a:buClr>
                <a:srgbClr val="FFFFFF"/>
              </a:buClr>
              <a:buSzPct val="45000"/>
              <a:buChar char="❑"/>
              <a:defRPr>
                <a:latin typeface="Arial Rounded MT Bold"/>
                <a:ea typeface="Arial Rounded MT Bold"/>
                <a:cs typeface="Arial Rounded MT Bold"/>
                <a:sym typeface="Arial Rounded MT Bold"/>
              </a:defRPr>
            </a:pPr>
            <a:r>
              <a:rPr dirty="0" err="1"/>
              <a:t>Enseignements</a:t>
            </a:r>
            <a:r>
              <a:rPr dirty="0"/>
              <a:t> </a:t>
            </a:r>
            <a:r>
              <a:rPr dirty="0" err="1"/>
              <a:t>renouvelés</a:t>
            </a:r>
            <a:r>
              <a:rPr dirty="0"/>
              <a:t> </a:t>
            </a:r>
            <a:r>
              <a:rPr dirty="0" err="1"/>
              <a:t>prenant</a:t>
            </a:r>
            <a:r>
              <a:rPr dirty="0"/>
              <a:t> </a:t>
            </a:r>
            <a:r>
              <a:rPr dirty="0" err="1"/>
              <a:t>appui</a:t>
            </a:r>
            <a:r>
              <a:rPr dirty="0"/>
              <a:t> sur </a:t>
            </a:r>
            <a:r>
              <a:rPr dirty="0" err="1"/>
              <a:t>l’articulation</a:t>
            </a:r>
            <a:r>
              <a:rPr dirty="0"/>
              <a:t> EG/EP pour </a:t>
            </a:r>
            <a:r>
              <a:rPr dirty="0" err="1"/>
              <a:t>permettre</a:t>
            </a:r>
            <a:r>
              <a:rPr dirty="0"/>
              <a:t> aux </a:t>
            </a:r>
            <a:r>
              <a:rPr dirty="0" err="1"/>
              <a:t>élèves</a:t>
            </a:r>
            <a:r>
              <a:rPr dirty="0"/>
              <a:t> de </a:t>
            </a:r>
            <a:r>
              <a:rPr dirty="0" err="1"/>
              <a:t>créer</a:t>
            </a:r>
            <a:r>
              <a:rPr dirty="0"/>
              <a:t> du </a:t>
            </a:r>
            <a:r>
              <a:rPr dirty="0" err="1"/>
              <a:t>sens</a:t>
            </a:r>
            <a:r>
              <a:rPr dirty="0"/>
              <a:t> avec:</a:t>
            </a:r>
            <a:endParaRPr sz="1100" dirty="0"/>
          </a:p>
          <a:p>
            <a:pPr marL="1143000" lvl="1" indent="-457200" algn="just">
              <a:lnSpc>
                <a:spcPct val="80000"/>
              </a:lnSpc>
              <a:buClr>
                <a:srgbClr val="FFFFFF"/>
              </a:buClr>
              <a:buSzPct val="45000"/>
              <a:buChar char="❑"/>
              <a:defRPr sz="1700" cap="none">
                <a:latin typeface="Arial Rounded MT Bold"/>
                <a:ea typeface="Arial Rounded MT Bold"/>
                <a:cs typeface="Arial Rounded MT Bold"/>
                <a:sym typeface="Arial Rounded MT Bold"/>
              </a:defRPr>
            </a:pPr>
            <a:r>
              <a:rPr dirty="0"/>
              <a:t>La co-intervention </a:t>
            </a:r>
            <a:r>
              <a:rPr dirty="0" err="1"/>
              <a:t>en</a:t>
            </a:r>
            <a:r>
              <a:rPr dirty="0"/>
              <a:t> </a:t>
            </a:r>
            <a:r>
              <a:rPr dirty="0" err="1"/>
              <a:t>lettres</a:t>
            </a:r>
            <a:r>
              <a:rPr dirty="0"/>
              <a:t>, </a:t>
            </a:r>
            <a:r>
              <a:rPr dirty="0" err="1"/>
              <a:t>maths</a:t>
            </a:r>
            <a:r>
              <a:rPr dirty="0"/>
              <a:t> et sciences-physiques et EP </a:t>
            </a:r>
            <a:r>
              <a:rPr dirty="0" err="1"/>
              <a:t>prévue</a:t>
            </a:r>
            <a:r>
              <a:rPr dirty="0"/>
              <a:t> dans les </a:t>
            </a:r>
            <a:r>
              <a:rPr dirty="0" err="1"/>
              <a:t>textes</a:t>
            </a:r>
            <a:r>
              <a:rPr dirty="0"/>
              <a:t> </a:t>
            </a:r>
            <a:r>
              <a:rPr dirty="0" err="1"/>
              <a:t>réglementaires</a:t>
            </a:r>
            <a:r>
              <a:rPr dirty="0"/>
              <a:t> </a:t>
            </a:r>
            <a:r>
              <a:rPr lang="fr-FR" dirty="0"/>
              <a:t>(</a:t>
            </a:r>
            <a:r>
              <a:rPr u="sng" dirty="0"/>
              <a:t>sans </a:t>
            </a:r>
            <a:r>
              <a:rPr u="sng" dirty="0" err="1"/>
              <a:t>exclure</a:t>
            </a:r>
            <a:r>
              <a:rPr u="sng" dirty="0"/>
              <a:t> les </a:t>
            </a:r>
            <a:r>
              <a:rPr u="sng" dirty="0" err="1"/>
              <a:t>langues</a:t>
            </a:r>
            <a:r>
              <a:rPr u="sng" dirty="0"/>
              <a:t> </a:t>
            </a:r>
            <a:r>
              <a:rPr u="sng" dirty="0" err="1"/>
              <a:t>vivantes</a:t>
            </a:r>
            <a:r>
              <a:rPr dirty="0"/>
              <a:t>), et le chef </a:t>
            </a:r>
            <a:r>
              <a:rPr dirty="0" err="1"/>
              <a:t>d’œuvre</a:t>
            </a:r>
            <a:r>
              <a:rPr dirty="0"/>
              <a:t> (à </a:t>
            </a:r>
            <a:r>
              <a:rPr dirty="0" err="1"/>
              <a:t>partir</a:t>
            </a:r>
            <a:r>
              <a:rPr dirty="0"/>
              <a:t> des </a:t>
            </a:r>
            <a:r>
              <a:rPr dirty="0" err="1"/>
              <a:t>compétences</a:t>
            </a:r>
            <a:r>
              <a:rPr dirty="0"/>
              <a:t> </a:t>
            </a:r>
            <a:r>
              <a:rPr dirty="0" err="1"/>
              <a:t>professionnelles</a:t>
            </a:r>
            <a:r>
              <a:rPr lang="fr-FR" dirty="0"/>
              <a:t> du RAP</a:t>
            </a:r>
            <a:r>
              <a:rPr dirty="0"/>
              <a:t>)</a:t>
            </a:r>
            <a:endParaRPr sz="1000" dirty="0">
              <a:solidFill>
                <a:srgbClr val="888888"/>
              </a:solidFill>
            </a:endParaRPr>
          </a:p>
          <a:p>
            <a:pPr marL="685800" indent="-457200" algn="just">
              <a:lnSpc>
                <a:spcPct val="80000"/>
              </a:lnSpc>
              <a:buClr>
                <a:srgbClr val="FFFFFF"/>
              </a:buClr>
              <a:buSzPct val="45000"/>
              <a:buChar char="❑"/>
              <a:defRPr>
                <a:latin typeface="Arial Rounded MT Bold"/>
                <a:ea typeface="Arial Rounded MT Bold"/>
                <a:cs typeface="Arial Rounded MT Bold"/>
                <a:sym typeface="Arial Rounded MT Bold"/>
              </a:defRPr>
            </a:pPr>
            <a:r>
              <a:rPr dirty="0"/>
              <a:t>Les </a:t>
            </a:r>
            <a:r>
              <a:rPr dirty="0" err="1"/>
              <a:t>programmes</a:t>
            </a:r>
            <a:r>
              <a:rPr dirty="0"/>
              <a:t> </a:t>
            </a:r>
            <a:r>
              <a:rPr dirty="0" err="1"/>
              <a:t>disciplinaires</a:t>
            </a:r>
            <a:r>
              <a:rPr dirty="0"/>
              <a:t> </a:t>
            </a:r>
            <a:r>
              <a:rPr dirty="0" err="1"/>
              <a:t>en</a:t>
            </a:r>
            <a:r>
              <a:rPr dirty="0"/>
              <a:t> EG </a:t>
            </a:r>
            <a:r>
              <a:rPr dirty="0" err="1"/>
              <a:t>doivent</a:t>
            </a:r>
            <a:r>
              <a:rPr dirty="0"/>
              <a:t> </a:t>
            </a:r>
            <a:r>
              <a:rPr dirty="0" err="1"/>
              <a:t>favoriser</a:t>
            </a:r>
            <a:r>
              <a:rPr dirty="0"/>
              <a:t> </a:t>
            </a:r>
            <a:r>
              <a:rPr dirty="0" err="1"/>
              <a:t>l'acquisition</a:t>
            </a:r>
            <a:r>
              <a:rPr dirty="0"/>
              <a:t> de </a:t>
            </a:r>
            <a:r>
              <a:rPr dirty="0" err="1"/>
              <a:t>compétences</a:t>
            </a:r>
            <a:r>
              <a:rPr dirty="0"/>
              <a:t> </a:t>
            </a:r>
            <a:r>
              <a:rPr dirty="0" err="1"/>
              <a:t>transversales</a:t>
            </a:r>
            <a:r>
              <a:rPr dirty="0"/>
              <a:t>, </a:t>
            </a:r>
            <a:r>
              <a:rPr dirty="0" err="1"/>
              <a:t>transférables</a:t>
            </a:r>
            <a:r>
              <a:rPr dirty="0"/>
              <a:t> à </a:t>
            </a:r>
            <a:r>
              <a:rPr dirty="0" err="1"/>
              <a:t>différents</a:t>
            </a:r>
            <a:r>
              <a:rPr dirty="0"/>
              <a:t> métiers et situations:</a:t>
            </a:r>
            <a:endParaRPr sz="1100" dirty="0"/>
          </a:p>
          <a:p>
            <a:pPr marL="1143000" lvl="1" indent="-457200" algn="just">
              <a:lnSpc>
                <a:spcPct val="80000"/>
              </a:lnSpc>
              <a:buClr>
                <a:srgbClr val="FFFFFF"/>
              </a:buClr>
              <a:buSzPct val="45000"/>
              <a:buChar char="❑"/>
              <a:defRPr sz="1600" cap="none">
                <a:latin typeface="Arial Rounded MT Bold"/>
                <a:ea typeface="Arial Rounded MT Bold"/>
                <a:cs typeface="Arial Rounded MT Bold"/>
                <a:sym typeface="Arial Rounded MT Bold"/>
              </a:defRPr>
            </a:pPr>
            <a:r>
              <a:rPr dirty="0" err="1"/>
              <a:t>s’organiser</a:t>
            </a:r>
            <a:r>
              <a:rPr dirty="0"/>
              <a:t> </a:t>
            </a:r>
            <a:r>
              <a:rPr dirty="0" err="1"/>
              <a:t>individuellement</a:t>
            </a:r>
            <a:r>
              <a:rPr dirty="0"/>
              <a:t>, </a:t>
            </a:r>
            <a:r>
              <a:rPr dirty="0" err="1"/>
              <a:t>s’organiser</a:t>
            </a:r>
            <a:r>
              <a:rPr dirty="0"/>
              <a:t> avec les </a:t>
            </a:r>
            <a:r>
              <a:rPr dirty="0" err="1"/>
              <a:t>autres</a:t>
            </a:r>
            <a:r>
              <a:rPr dirty="0"/>
              <a:t>, </a:t>
            </a:r>
            <a:r>
              <a:rPr dirty="0" err="1"/>
              <a:t>intégrer</a:t>
            </a:r>
            <a:r>
              <a:rPr dirty="0"/>
              <a:t> des </a:t>
            </a:r>
            <a:r>
              <a:rPr dirty="0" err="1"/>
              <a:t>changements</a:t>
            </a:r>
            <a:r>
              <a:rPr dirty="0"/>
              <a:t>, </a:t>
            </a:r>
            <a:r>
              <a:rPr dirty="0" err="1"/>
              <a:t>résoudre</a:t>
            </a:r>
            <a:r>
              <a:rPr dirty="0"/>
              <a:t> des </a:t>
            </a:r>
            <a:r>
              <a:rPr dirty="0" err="1"/>
              <a:t>problèmes</a:t>
            </a:r>
            <a:r>
              <a:rPr dirty="0"/>
              <a:t>, </a:t>
            </a:r>
            <a:r>
              <a:rPr lang="fr-FR" dirty="0"/>
              <a:t>coopérer, </a:t>
            </a:r>
            <a:r>
              <a:rPr dirty="0" err="1"/>
              <a:t>collaborer</a:t>
            </a:r>
            <a:r>
              <a:rPr dirty="0"/>
              <a:t> etc.</a:t>
            </a:r>
            <a:endParaRPr sz="1000" dirty="0">
              <a:solidFill>
                <a:srgbClr val="888888"/>
              </a:solidFill>
            </a:endParaRPr>
          </a:p>
          <a:p>
            <a:pPr marL="685800" indent="-457200" algn="just">
              <a:lnSpc>
                <a:spcPct val="80000"/>
              </a:lnSpc>
              <a:buClr>
                <a:srgbClr val="FFFFFF"/>
              </a:buClr>
              <a:buSzPct val="45000"/>
              <a:buChar char="❑"/>
              <a:defRPr>
                <a:latin typeface="Arial Rounded MT Bold"/>
                <a:ea typeface="Arial Rounded MT Bold"/>
                <a:cs typeface="Arial Rounded MT Bold"/>
                <a:sym typeface="Arial Rounded MT Bold"/>
              </a:defRPr>
            </a:pPr>
            <a:r>
              <a:rPr dirty="0" err="1"/>
              <a:t>Elles</a:t>
            </a:r>
            <a:r>
              <a:rPr dirty="0"/>
              <a:t> </a:t>
            </a:r>
            <a:r>
              <a:rPr dirty="0" err="1"/>
              <a:t>ont</a:t>
            </a:r>
            <a:r>
              <a:rPr dirty="0"/>
              <a:t> pour </a:t>
            </a:r>
            <a:r>
              <a:rPr dirty="0" err="1"/>
              <a:t>objectif</a:t>
            </a:r>
            <a:r>
              <a:rPr dirty="0"/>
              <a:t> de </a:t>
            </a:r>
            <a:r>
              <a:rPr dirty="0" err="1"/>
              <a:t>traduire</a:t>
            </a:r>
            <a:r>
              <a:rPr dirty="0"/>
              <a:t> la </a:t>
            </a:r>
            <a:r>
              <a:rPr dirty="0" err="1"/>
              <a:t>connaissance</a:t>
            </a:r>
            <a:r>
              <a:rPr dirty="0"/>
              <a:t> </a:t>
            </a:r>
            <a:r>
              <a:rPr dirty="0" err="1"/>
              <a:t>en</a:t>
            </a:r>
            <a:r>
              <a:rPr dirty="0"/>
              <a:t> </a:t>
            </a:r>
            <a:r>
              <a:rPr dirty="0" err="1"/>
              <a:t>comportements</a:t>
            </a:r>
            <a:r>
              <a:rPr dirty="0"/>
              <a:t> </a:t>
            </a:r>
            <a:r>
              <a:rPr dirty="0" err="1"/>
              <a:t>efficaces</a:t>
            </a:r>
            <a:endParaRPr sz="3000" strike="sngStrike" dirty="0">
              <a:solidFill>
                <a:srgbClr val="FF0000"/>
              </a:solidFill>
            </a:endParaRPr>
          </a:p>
          <a:p>
            <a:pPr marL="685800" indent="-457200" algn="just">
              <a:lnSpc>
                <a:spcPct val="80000"/>
              </a:lnSpc>
              <a:buClr>
                <a:srgbClr val="FFFFFF"/>
              </a:buClr>
              <a:buSzPct val="45000"/>
              <a:buChar char="❑"/>
              <a:defRPr>
                <a:latin typeface="Arial Rounded MT Bold"/>
                <a:ea typeface="Arial Rounded MT Bold"/>
                <a:cs typeface="Arial Rounded MT Bold"/>
                <a:sym typeface="Arial Rounded MT Bold"/>
              </a:defRPr>
            </a:pPr>
            <a:r>
              <a:rPr dirty="0"/>
              <a:t>Entrée </a:t>
            </a:r>
            <a:r>
              <a:rPr dirty="0" err="1"/>
              <a:t>en</a:t>
            </a:r>
            <a:r>
              <a:rPr dirty="0"/>
              <a:t> </a:t>
            </a:r>
            <a:r>
              <a:rPr dirty="0" err="1"/>
              <a:t>vigueur</a:t>
            </a:r>
            <a:r>
              <a:rPr dirty="0"/>
              <a:t> DE LA TVP </a:t>
            </a:r>
            <a:r>
              <a:rPr u="sng" dirty="0" err="1"/>
              <a:t>rentrée</a:t>
            </a:r>
            <a:r>
              <a:rPr u="sng" dirty="0"/>
              <a:t> 2019 </a:t>
            </a:r>
            <a:r>
              <a:rPr dirty="0"/>
              <a:t>pour la </a:t>
            </a:r>
            <a:r>
              <a:rPr dirty="0" err="1"/>
              <a:t>classe</a:t>
            </a:r>
            <a:r>
              <a:rPr dirty="0"/>
              <a:t> de 2nde et CAP 1</a:t>
            </a:r>
            <a:r>
              <a:rPr baseline="30000" dirty="0"/>
              <a:t>ère</a:t>
            </a:r>
            <a:r>
              <a:rPr dirty="0"/>
              <a:t> </a:t>
            </a:r>
            <a:r>
              <a:rPr dirty="0" err="1"/>
              <a:t>année</a:t>
            </a:r>
            <a:r>
              <a:rPr dirty="0"/>
              <a:t> (le chef </a:t>
            </a:r>
            <a:r>
              <a:rPr dirty="0" err="1"/>
              <a:t>d’œuvre</a:t>
            </a:r>
            <a:r>
              <a:rPr dirty="0"/>
              <a:t> </a:t>
            </a:r>
            <a:r>
              <a:rPr dirty="0" err="1"/>
              <a:t>dès</a:t>
            </a:r>
            <a:r>
              <a:rPr dirty="0"/>
              <a:t> la </a:t>
            </a:r>
            <a:r>
              <a:rPr dirty="0" err="1"/>
              <a:t>rentrée</a:t>
            </a:r>
            <a:r>
              <a:rPr dirty="0"/>
              <a:t> 2019 </a:t>
            </a:r>
            <a:r>
              <a:rPr dirty="0" err="1"/>
              <a:t>en</a:t>
            </a:r>
            <a:r>
              <a:rPr dirty="0"/>
              <a:t> CAP, </a:t>
            </a:r>
            <a:r>
              <a:rPr dirty="0" err="1"/>
              <a:t>rentrée</a:t>
            </a:r>
            <a:r>
              <a:rPr dirty="0"/>
              <a:t> 2020 pour les 1ère bac pro)</a:t>
            </a:r>
          </a:p>
        </p:txBody>
      </p:sp>
      <p:sp>
        <p:nvSpPr>
          <p:cNvPr id="352" name="Espace réservé au numéro de diapositive 3"/>
          <p:cNvSpPr txBox="1">
            <a:spLocks noGrp="1"/>
          </p:cNvSpPr>
          <p:nvPr>
            <p:ph type="sldNum" sz="quarter" idx="2"/>
          </p:nvPr>
        </p:nvSpPr>
        <p:spPr>
          <a:xfrm>
            <a:off x="10619500" y="53705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wipe(down)">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wipe(down)">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wipe(down)">
                                      <p:cBhvr>
                                        <p:cTn id="17" dur="5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wipe(down)">
                                      <p:cBhvr>
                                        <p:cTn id="22" dur="500"/>
                                        <p:tgtEl>
                                          <p:spTgt spid="3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1">
                                            <p:txEl>
                                              <p:pRg st="4" end="4"/>
                                            </p:txEl>
                                          </p:spTgt>
                                        </p:tgtEl>
                                        <p:attrNameLst>
                                          <p:attrName>style.visibility</p:attrName>
                                        </p:attrNameLst>
                                      </p:cBhvr>
                                      <p:to>
                                        <p:strVal val="visible"/>
                                      </p:to>
                                    </p:set>
                                    <p:animEffect transition="in" filter="wipe(down)">
                                      <p:cBhvr>
                                        <p:cTn id="27" dur="500"/>
                                        <p:tgtEl>
                                          <p:spTgt spid="3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1">
                                            <p:txEl>
                                              <p:pRg st="5" end="5"/>
                                            </p:txEl>
                                          </p:spTgt>
                                        </p:tgtEl>
                                        <p:attrNameLst>
                                          <p:attrName>style.visibility</p:attrName>
                                        </p:attrNameLst>
                                      </p:cBhvr>
                                      <p:to>
                                        <p:strVal val="visible"/>
                                      </p:to>
                                    </p:set>
                                    <p:animEffect transition="in" filter="wipe(down)">
                                      <p:cBhvr>
                                        <p:cTn id="32" dur="500"/>
                                        <p:tgtEl>
                                          <p:spTgt spid="3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re 1"/>
          <p:cNvSpPr txBox="1">
            <a:spLocks noGrp="1"/>
          </p:cNvSpPr>
          <p:nvPr>
            <p:ph type="ctrTitle"/>
          </p:nvPr>
        </p:nvSpPr>
        <p:spPr>
          <a:xfrm>
            <a:off x="1154953" y="716099"/>
            <a:ext cx="10203437" cy="383844"/>
          </a:xfrm>
          <a:prstGeom prst="rect">
            <a:avLst/>
          </a:prstGeom>
        </p:spPr>
        <p:txBody>
          <a:bodyPr anchor="ctr">
            <a:normAutofit fontScale="90000"/>
          </a:bodyPr>
          <a:lstStyle>
            <a:lvl1pPr algn="ctr" defTabSz="365760">
              <a:defRPr sz="1120">
                <a:solidFill>
                  <a:srgbClr val="000000"/>
                </a:solidFill>
                <a:latin typeface="Arial Rounded MT Bold"/>
                <a:ea typeface="Arial Rounded MT Bold"/>
                <a:cs typeface="Arial Rounded MT Bold"/>
                <a:sym typeface="Arial Rounded MT Bold"/>
              </a:defRPr>
            </a:lvl1pPr>
          </a:lstStyle>
          <a:p>
            <a:br/>
            <a:endParaRPr/>
          </a:p>
        </p:txBody>
      </p:sp>
      <p:sp>
        <p:nvSpPr>
          <p:cNvPr id="355" name="Espace réservé au numéro de diapositive 3"/>
          <p:cNvSpPr txBox="1">
            <a:spLocks noGrp="1"/>
          </p:cNvSpPr>
          <p:nvPr>
            <p:ph type="sldNum" sz="quarter" idx="2"/>
          </p:nvPr>
        </p:nvSpPr>
        <p:spPr>
          <a:xfrm>
            <a:off x="10619500" y="53705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a:p>
        </p:txBody>
      </p:sp>
      <p:sp>
        <p:nvSpPr>
          <p:cNvPr id="356" name="Rectangle 6"/>
          <p:cNvSpPr txBox="1"/>
          <p:nvPr/>
        </p:nvSpPr>
        <p:spPr>
          <a:xfrm>
            <a:off x="1342858" y="576722"/>
            <a:ext cx="9827626"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FFFFFF"/>
                </a:solidFill>
                <a:latin typeface="Arial Rounded MT Bold"/>
                <a:ea typeface="Arial Rounded MT Bold"/>
                <a:cs typeface="Arial Rounded MT Bold"/>
                <a:sym typeface="Arial Rounded MT Bold"/>
              </a:defRPr>
            </a:lvl1pPr>
          </a:lstStyle>
          <a:p>
            <a:r>
              <a:t>2-Le référentiel 2019 de LV au CAP et au BAC PRO</a:t>
            </a:r>
          </a:p>
        </p:txBody>
      </p:sp>
      <p:sp>
        <p:nvSpPr>
          <p:cNvPr id="357" name="Espace réservé du contenu 2"/>
          <p:cNvSpPr txBox="1">
            <a:spLocks noGrp="1"/>
          </p:cNvSpPr>
          <p:nvPr>
            <p:ph type="subTitle" sz="half" idx="1"/>
          </p:nvPr>
        </p:nvSpPr>
        <p:spPr>
          <a:xfrm>
            <a:off x="1104154" y="1114231"/>
            <a:ext cx="10254236" cy="5027670"/>
          </a:xfrm>
          <a:prstGeom prst="rect">
            <a:avLst/>
          </a:prstGeom>
        </p:spPr>
        <p:txBody>
          <a:bodyPr>
            <a:normAutofit/>
          </a:bodyPr>
          <a:lstStyle/>
          <a:p>
            <a:pPr marL="208026" algn="just" defTabSz="416052">
              <a:lnSpc>
                <a:spcPct val="80000"/>
              </a:lnSpc>
              <a:spcBef>
                <a:spcPts val="900"/>
              </a:spcBef>
              <a:buClr>
                <a:srgbClr val="FFFFFF"/>
              </a:buClr>
              <a:buSzPct val="45000"/>
              <a:defRPr sz="2457" cap="none">
                <a:latin typeface="Arial Rounded MT Bold"/>
                <a:ea typeface="Arial Rounded MT Bold"/>
                <a:cs typeface="Arial Rounded MT Bold"/>
                <a:sym typeface="Arial Rounded MT Bold"/>
              </a:defRPr>
            </a:pPr>
            <a:endParaRPr sz="1500" dirty="0"/>
          </a:p>
          <a:p>
            <a:pPr marL="832104" indent="-624078" algn="just" defTabSz="416052">
              <a:lnSpc>
                <a:spcPct val="80000"/>
              </a:lnSpc>
              <a:spcBef>
                <a:spcPts val="900"/>
              </a:spcBef>
              <a:buClr>
                <a:srgbClr val="FFFFFF"/>
              </a:buClr>
              <a:buSzPct val="45000"/>
              <a:buChar char="❑"/>
              <a:defRPr sz="2457" cap="none">
                <a:latin typeface="Arial Rounded MT Bold"/>
                <a:ea typeface="Arial Rounded MT Bold"/>
                <a:cs typeface="Arial Rounded MT Bold"/>
                <a:sym typeface="Arial Rounded MT Bold"/>
              </a:defRPr>
            </a:pPr>
            <a:r>
              <a:rPr dirty="0"/>
              <a:t>La </a:t>
            </a:r>
            <a:r>
              <a:rPr dirty="0" err="1"/>
              <a:t>liberté</a:t>
            </a:r>
            <a:r>
              <a:rPr dirty="0"/>
              <a:t> de </a:t>
            </a:r>
            <a:r>
              <a:rPr dirty="0" err="1"/>
              <a:t>l’enseignant</a:t>
            </a:r>
            <a:r>
              <a:rPr dirty="0"/>
              <a:t> </a:t>
            </a:r>
            <a:r>
              <a:rPr dirty="0" err="1"/>
              <a:t>est</a:t>
            </a:r>
            <a:r>
              <a:rPr dirty="0"/>
              <a:t> </a:t>
            </a:r>
            <a:r>
              <a:rPr dirty="0" err="1"/>
              <a:t>réaffirmée</a:t>
            </a:r>
            <a:r>
              <a:rPr lang="fr-FR" dirty="0"/>
              <a:t> (dans le cadre du référentiel)</a:t>
            </a:r>
            <a:endParaRPr dirty="0"/>
          </a:p>
          <a:p>
            <a:pPr marL="832104" indent="-624078" algn="just" defTabSz="416052">
              <a:lnSpc>
                <a:spcPct val="80000"/>
              </a:lnSpc>
              <a:spcBef>
                <a:spcPts val="900"/>
              </a:spcBef>
              <a:buClr>
                <a:srgbClr val="FFFFFF"/>
              </a:buClr>
              <a:buSzPct val="45000"/>
              <a:buChar char="❑"/>
              <a:defRPr sz="2457" cap="none">
                <a:latin typeface="Arial Rounded MT Bold"/>
                <a:ea typeface="Arial Rounded MT Bold"/>
                <a:cs typeface="Arial Rounded MT Bold"/>
                <a:sym typeface="Arial Rounded MT Bold"/>
              </a:defRPr>
            </a:pPr>
            <a:endParaRPr sz="1500" dirty="0"/>
          </a:p>
          <a:p>
            <a:pPr marL="832104" indent="-624078" algn="just" defTabSz="416052">
              <a:lnSpc>
                <a:spcPct val="80000"/>
              </a:lnSpc>
              <a:spcBef>
                <a:spcPts val="900"/>
              </a:spcBef>
              <a:buClr>
                <a:srgbClr val="FFFFFF"/>
              </a:buClr>
              <a:buSzPct val="45000"/>
              <a:buChar char="❑"/>
              <a:defRPr sz="2457" cap="none">
                <a:latin typeface="Arial Rounded MT Bold"/>
                <a:ea typeface="Arial Rounded MT Bold"/>
                <a:cs typeface="Arial Rounded MT Bold"/>
                <a:sym typeface="Arial Rounded MT Bold"/>
              </a:defRPr>
            </a:pPr>
            <a:r>
              <a:rPr dirty="0"/>
              <a:t>«</a:t>
            </a:r>
            <a:r>
              <a:rPr dirty="0" err="1"/>
              <a:t>L’acquisition</a:t>
            </a:r>
            <a:r>
              <a:rPr dirty="0"/>
              <a:t> des </a:t>
            </a:r>
            <a:r>
              <a:rPr dirty="0" err="1"/>
              <a:t>moyens</a:t>
            </a:r>
            <a:r>
              <a:rPr dirty="0"/>
              <a:t> </a:t>
            </a:r>
            <a:r>
              <a:rPr dirty="0" err="1"/>
              <a:t>linguistiques</a:t>
            </a:r>
            <a:r>
              <a:rPr dirty="0"/>
              <a:t> </a:t>
            </a:r>
            <a:r>
              <a:rPr dirty="0" err="1"/>
              <a:t>permettant</a:t>
            </a:r>
            <a:r>
              <a:rPr dirty="0"/>
              <a:t> de </a:t>
            </a:r>
            <a:r>
              <a:rPr dirty="0" err="1"/>
              <a:t>communiquer</a:t>
            </a:r>
            <a:r>
              <a:rPr dirty="0"/>
              <a:t> avec des </a:t>
            </a:r>
            <a:r>
              <a:rPr dirty="0" err="1"/>
              <a:t>collègues</a:t>
            </a:r>
            <a:r>
              <a:rPr dirty="0"/>
              <a:t>, des </a:t>
            </a:r>
            <a:r>
              <a:rPr dirty="0" err="1"/>
              <a:t>partenaires</a:t>
            </a:r>
            <a:r>
              <a:rPr dirty="0"/>
              <a:t> </a:t>
            </a:r>
            <a:r>
              <a:rPr dirty="0" err="1"/>
              <a:t>ou</a:t>
            </a:r>
            <a:r>
              <a:rPr dirty="0"/>
              <a:t> des clients </a:t>
            </a:r>
            <a:r>
              <a:rPr dirty="0" err="1"/>
              <a:t>étrangers</a:t>
            </a:r>
            <a:r>
              <a:rPr dirty="0"/>
              <a:t> </a:t>
            </a:r>
            <a:r>
              <a:rPr dirty="0" err="1"/>
              <a:t>constitue</a:t>
            </a:r>
            <a:r>
              <a:rPr dirty="0"/>
              <a:t> </a:t>
            </a:r>
            <a:r>
              <a:rPr u="sng" dirty="0"/>
              <a:t>le premier </a:t>
            </a:r>
            <a:r>
              <a:rPr u="sng" dirty="0" err="1"/>
              <a:t>objectif</a:t>
            </a:r>
            <a:r>
              <a:rPr dirty="0"/>
              <a:t>» p.3</a:t>
            </a:r>
            <a:endParaRPr lang="fr-FR" dirty="0"/>
          </a:p>
          <a:p>
            <a:pPr marL="832104" indent="-624078" algn="just" defTabSz="416052">
              <a:lnSpc>
                <a:spcPct val="80000"/>
              </a:lnSpc>
              <a:spcBef>
                <a:spcPts val="900"/>
              </a:spcBef>
              <a:buClr>
                <a:srgbClr val="FFFFFF"/>
              </a:buClr>
              <a:buSzPct val="45000"/>
              <a:buChar char="❑"/>
              <a:defRPr sz="2457" cap="none">
                <a:latin typeface="Arial Rounded MT Bold"/>
                <a:ea typeface="Arial Rounded MT Bold"/>
                <a:cs typeface="Arial Rounded MT Bold"/>
                <a:sym typeface="Arial Rounded MT Bold"/>
              </a:defRPr>
            </a:pPr>
            <a:endParaRPr lang="fr-FR" sz="1500" dirty="0"/>
          </a:p>
          <a:p>
            <a:pPr marL="832104" indent="-624078" algn="just" defTabSz="416052">
              <a:lnSpc>
                <a:spcPct val="80000"/>
              </a:lnSpc>
              <a:spcBef>
                <a:spcPts val="900"/>
              </a:spcBef>
              <a:buClr>
                <a:srgbClr val="FFFFFF"/>
              </a:buClr>
              <a:buSzPct val="45000"/>
              <a:buFontTx/>
              <a:buChar char="❑"/>
              <a:defRPr sz="2457" cap="none">
                <a:latin typeface="Arial Rounded MT Bold"/>
                <a:ea typeface="Arial Rounded MT Bold"/>
                <a:cs typeface="Arial Rounded MT Bold"/>
                <a:sym typeface="Arial Rounded MT Bold"/>
              </a:defRPr>
            </a:pPr>
            <a:r>
              <a:rPr lang="fr-FR" dirty="0"/>
              <a:t>Entraîner les élèves à répéter des situations de la vie quotidienne et professionnelle</a:t>
            </a:r>
          </a:p>
          <a:p>
            <a:pPr marL="832104" indent="-624078" algn="just" defTabSz="416052">
              <a:lnSpc>
                <a:spcPct val="80000"/>
              </a:lnSpc>
              <a:spcBef>
                <a:spcPts val="900"/>
              </a:spcBef>
              <a:buClr>
                <a:srgbClr val="FFFFFF"/>
              </a:buClr>
              <a:buSzPct val="45000"/>
              <a:buFontTx/>
              <a:buChar char="❑"/>
              <a:defRPr sz="2457" cap="none">
                <a:latin typeface="Arial Rounded MT Bold"/>
                <a:ea typeface="Arial Rounded MT Bold"/>
                <a:cs typeface="Arial Rounded MT Bold"/>
                <a:sym typeface="Arial Rounded MT Bold"/>
              </a:defRPr>
            </a:pPr>
            <a:endParaRPr lang="fr-FR" sz="1500" dirty="0">
              <a:solidFill>
                <a:srgbClr val="888888"/>
              </a:solidFill>
            </a:endParaRPr>
          </a:p>
          <a:p>
            <a:pPr marL="832104" indent="-624078" algn="just" defTabSz="416052">
              <a:lnSpc>
                <a:spcPct val="80000"/>
              </a:lnSpc>
              <a:spcBef>
                <a:spcPts val="900"/>
              </a:spcBef>
              <a:buClr>
                <a:srgbClr val="FFFFFF"/>
              </a:buClr>
              <a:buSzPct val="45000"/>
              <a:buFontTx/>
              <a:buChar char="❑"/>
              <a:defRPr sz="2457" cap="none">
                <a:latin typeface="Arial Rounded MT Bold"/>
                <a:ea typeface="Arial Rounded MT Bold"/>
                <a:cs typeface="Arial Rounded MT Bold"/>
                <a:sym typeface="Arial Rounded MT Bold"/>
              </a:defRPr>
            </a:pPr>
            <a:r>
              <a:rPr lang="fr-FR" dirty="0"/>
              <a:t>L’objectif de l’adaptabilité  aux mobilités (géographiques et fonctionnelles) p.3</a:t>
            </a:r>
            <a:endParaRPr lang="fr-FR" sz="800" dirty="0">
              <a:solidFill>
                <a:srgbClr val="888888"/>
              </a:solidFill>
            </a:endParaRPr>
          </a:p>
          <a:p>
            <a:pPr marL="832104" indent="-624078" algn="just" defTabSz="416052">
              <a:lnSpc>
                <a:spcPct val="80000"/>
              </a:lnSpc>
              <a:spcBef>
                <a:spcPts val="900"/>
              </a:spcBef>
              <a:buClr>
                <a:srgbClr val="FFFFFF"/>
              </a:buClr>
              <a:buSzPct val="45000"/>
              <a:buChar char="❑"/>
              <a:defRPr sz="2457" cap="none">
                <a:latin typeface="Arial Rounded MT Bold"/>
                <a:ea typeface="Arial Rounded MT Bold"/>
                <a:cs typeface="Arial Rounded MT Bold"/>
                <a:sym typeface="Arial Rounded MT Bold"/>
              </a:defRPr>
            </a:pP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re 1"/>
          <p:cNvSpPr txBox="1">
            <a:spLocks noGrp="1"/>
          </p:cNvSpPr>
          <p:nvPr>
            <p:ph type="ctrTitle"/>
          </p:nvPr>
        </p:nvSpPr>
        <p:spPr>
          <a:xfrm>
            <a:off x="1154953" y="716099"/>
            <a:ext cx="10203437" cy="383844"/>
          </a:xfrm>
          <a:prstGeom prst="rect">
            <a:avLst/>
          </a:prstGeom>
        </p:spPr>
        <p:txBody>
          <a:bodyPr anchor="ctr">
            <a:normAutofit fontScale="90000"/>
          </a:bodyPr>
          <a:lstStyle>
            <a:lvl1pPr algn="ctr" defTabSz="365760">
              <a:defRPr sz="1120">
                <a:solidFill>
                  <a:srgbClr val="000000"/>
                </a:solidFill>
                <a:latin typeface="Arial Rounded MT Bold"/>
                <a:ea typeface="Arial Rounded MT Bold"/>
                <a:cs typeface="Arial Rounded MT Bold"/>
                <a:sym typeface="Arial Rounded MT Bold"/>
              </a:defRPr>
            </a:lvl1pPr>
          </a:lstStyle>
          <a:p>
            <a:br/>
            <a:endParaRPr/>
          </a:p>
        </p:txBody>
      </p:sp>
      <p:sp>
        <p:nvSpPr>
          <p:cNvPr id="360" name="Espace réservé du contenu 2"/>
          <p:cNvSpPr txBox="1">
            <a:spLocks noGrp="1"/>
          </p:cNvSpPr>
          <p:nvPr>
            <p:ph type="subTitle" idx="1"/>
          </p:nvPr>
        </p:nvSpPr>
        <p:spPr>
          <a:xfrm>
            <a:off x="382772" y="1099941"/>
            <a:ext cx="11217349" cy="5465451"/>
          </a:xfrm>
          <a:prstGeom prst="rect">
            <a:avLst/>
          </a:prstGeom>
        </p:spPr>
        <p:txBody>
          <a:bodyPr/>
          <a:lstStyle/>
          <a:p>
            <a:pPr marL="914400"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endParaRPr sz="700" dirty="0"/>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err="1"/>
              <a:t>Ouverture</a:t>
            </a:r>
            <a:r>
              <a:rPr sz="2000" dirty="0"/>
              <a:t> </a:t>
            </a:r>
            <a:r>
              <a:rPr lang="fr-FR" sz="2000" dirty="0"/>
              <a:t>citoyenne</a:t>
            </a:r>
            <a:r>
              <a:rPr sz="2000" dirty="0"/>
              <a:t>, </a:t>
            </a:r>
            <a:r>
              <a:rPr sz="2000" dirty="0" err="1"/>
              <a:t>ouverture</a:t>
            </a:r>
            <a:r>
              <a:rPr sz="2000" dirty="0"/>
              <a:t> </a:t>
            </a:r>
            <a:r>
              <a:rPr sz="2000" dirty="0" err="1"/>
              <a:t>européenne</a:t>
            </a:r>
            <a:r>
              <a:rPr sz="2000" dirty="0"/>
              <a:t> de la formation </a:t>
            </a:r>
            <a:r>
              <a:rPr sz="2000" dirty="0" err="1"/>
              <a:t>professionnelle</a:t>
            </a:r>
            <a:r>
              <a:rPr sz="2000" dirty="0"/>
              <a:t> (à </a:t>
            </a:r>
            <a:r>
              <a:rPr sz="2000" dirty="0" err="1"/>
              <a:t>l’initiative</a:t>
            </a:r>
            <a:r>
              <a:rPr sz="2000" dirty="0"/>
              <a:t> </a:t>
            </a:r>
            <a:r>
              <a:rPr sz="2000" dirty="0" err="1"/>
              <a:t>ou</a:t>
            </a:r>
            <a:r>
              <a:rPr sz="2000" dirty="0"/>
              <a:t> concours de </a:t>
            </a:r>
            <a:r>
              <a:rPr sz="2000" dirty="0" err="1"/>
              <a:t>l’enseignant</a:t>
            </a:r>
            <a:r>
              <a:rPr sz="2000" dirty="0"/>
              <a:t> de langue)</a:t>
            </a:r>
            <a:endParaRPr sz="2000" dirty="0">
              <a:solidFill>
                <a:srgbClr val="888888"/>
              </a:solidFill>
            </a:endParaRP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lang="fr-FR" sz="2000" dirty="0"/>
              <a:t>U</a:t>
            </a:r>
            <a:r>
              <a:rPr sz="2000" dirty="0"/>
              <a:t>ne formation </a:t>
            </a:r>
            <a:r>
              <a:rPr sz="2000" dirty="0" err="1"/>
              <a:t>interculturelle</a:t>
            </a:r>
            <a:r>
              <a:rPr sz="2000" dirty="0"/>
              <a:t>, gage de </a:t>
            </a:r>
            <a:r>
              <a:rPr sz="2000" dirty="0" err="1"/>
              <a:t>citoyenneté</a:t>
            </a:r>
            <a:r>
              <a:rPr sz="2000" dirty="0"/>
              <a:t> et d’ouverture à la </a:t>
            </a:r>
            <a:r>
              <a:rPr sz="2000" dirty="0" err="1"/>
              <a:t>mobilité</a:t>
            </a:r>
            <a:r>
              <a:rPr sz="2000" dirty="0"/>
              <a:t> </a:t>
            </a:r>
            <a:r>
              <a:rPr sz="1500" dirty="0"/>
              <a:t>p.4</a:t>
            </a:r>
            <a:endParaRPr sz="1500" dirty="0">
              <a:solidFill>
                <a:srgbClr val="888888"/>
              </a:solidFill>
            </a:endParaRP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err="1"/>
              <a:t>Elève</a:t>
            </a:r>
            <a:r>
              <a:rPr sz="2000" dirty="0"/>
              <a:t> </a:t>
            </a:r>
            <a:r>
              <a:rPr sz="2000" dirty="0" err="1"/>
              <a:t>pensé</a:t>
            </a:r>
            <a:r>
              <a:rPr sz="2000" dirty="0"/>
              <a:t> </a:t>
            </a:r>
            <a:r>
              <a:rPr sz="2000" dirty="0" err="1"/>
              <a:t>comme</a:t>
            </a:r>
            <a:r>
              <a:rPr sz="2000" dirty="0"/>
              <a:t> un </a:t>
            </a:r>
            <a:r>
              <a:rPr sz="2000" dirty="0" err="1"/>
              <a:t>acteur</a:t>
            </a:r>
            <a:r>
              <a:rPr sz="2000" dirty="0"/>
              <a:t> social : </a:t>
            </a:r>
            <a:r>
              <a:rPr sz="2000" dirty="0" err="1"/>
              <a:t>renforcement</a:t>
            </a:r>
            <a:r>
              <a:rPr sz="2000" dirty="0"/>
              <a:t> de </a:t>
            </a:r>
            <a:r>
              <a:rPr sz="2000" dirty="0" err="1"/>
              <a:t>l'approche</a:t>
            </a:r>
            <a:r>
              <a:rPr sz="2000" dirty="0"/>
              <a:t> </a:t>
            </a:r>
            <a:r>
              <a:rPr sz="2000" dirty="0" err="1"/>
              <a:t>actionnelle</a:t>
            </a:r>
            <a:endParaRPr sz="2000" dirty="0">
              <a:solidFill>
                <a:srgbClr val="888888"/>
              </a:solidFill>
            </a:endParaRPr>
          </a:p>
          <a:p>
            <a:pPr marL="685800" indent="-685800" algn="just">
              <a:lnSpc>
                <a:spcPct val="80000"/>
              </a:lnSpc>
              <a:buClr>
                <a:srgbClr val="FFFFFF"/>
              </a:buClr>
              <a:buSzPct val="45000"/>
              <a:buChar char="❑"/>
              <a:defRPr>
                <a:latin typeface="Arial Rounded MT Bold"/>
                <a:ea typeface="Arial Rounded MT Bold"/>
                <a:cs typeface="Arial Rounded MT Bold"/>
                <a:sym typeface="Arial Rounded MT Bold"/>
              </a:defRPr>
            </a:pPr>
            <a:r>
              <a:rPr sz="2000" dirty="0" err="1"/>
              <a:t>Suivi</a:t>
            </a:r>
            <a:r>
              <a:rPr sz="2000" dirty="0"/>
              <a:t> </a:t>
            </a:r>
            <a:r>
              <a:rPr sz="2000" dirty="0" err="1"/>
              <a:t>individuel</a:t>
            </a:r>
            <a:r>
              <a:rPr sz="2000" dirty="0"/>
              <a:t> des acquis et des </a:t>
            </a:r>
            <a:r>
              <a:rPr sz="2000" dirty="0" err="1"/>
              <a:t>progrès</a:t>
            </a:r>
            <a:r>
              <a:rPr sz="2000" dirty="0"/>
              <a:t> des </a:t>
            </a:r>
            <a:r>
              <a:rPr sz="2000" dirty="0" err="1"/>
              <a:t>élèves</a:t>
            </a:r>
            <a:r>
              <a:rPr sz="2000" dirty="0"/>
              <a:t>, adaptation de </a:t>
            </a:r>
            <a:r>
              <a:rPr sz="2000" dirty="0" err="1"/>
              <a:t>l’enseignement</a:t>
            </a:r>
            <a:r>
              <a:rPr sz="2000" dirty="0"/>
              <a:t> au </a:t>
            </a:r>
            <a:r>
              <a:rPr sz="2000" dirty="0" err="1"/>
              <a:t>profil</a:t>
            </a:r>
            <a:r>
              <a:rPr sz="2000" dirty="0"/>
              <a:t> et aux  </a:t>
            </a:r>
            <a:r>
              <a:rPr sz="2000" dirty="0" err="1"/>
              <a:t>besoins</a:t>
            </a:r>
            <a:r>
              <a:rPr sz="2000" dirty="0"/>
              <a:t> des </a:t>
            </a:r>
            <a:r>
              <a:rPr sz="2000" dirty="0" err="1"/>
              <a:t>élèves</a:t>
            </a:r>
            <a:r>
              <a:rPr sz="2000" dirty="0"/>
              <a:t> : la </a:t>
            </a:r>
            <a:r>
              <a:rPr sz="2000" dirty="0" err="1"/>
              <a:t>différenciation</a:t>
            </a:r>
            <a:r>
              <a:rPr sz="2000" dirty="0"/>
              <a:t> p.5-6-9</a:t>
            </a: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err="1"/>
              <a:t>Continuité</a:t>
            </a:r>
            <a:r>
              <a:rPr sz="2000" dirty="0"/>
              <a:t> avec les </a:t>
            </a:r>
            <a:r>
              <a:rPr sz="2000" dirty="0" err="1"/>
              <a:t>programmes</a:t>
            </a:r>
            <a:r>
              <a:rPr sz="2000" dirty="0"/>
              <a:t> de </a:t>
            </a:r>
            <a:r>
              <a:rPr sz="2000" dirty="0" err="1"/>
              <a:t>collège</a:t>
            </a:r>
            <a:r>
              <a:rPr sz="2000" dirty="0"/>
              <a:t> (</a:t>
            </a:r>
            <a:r>
              <a:rPr sz="2000" dirty="0" err="1"/>
              <a:t>socle</a:t>
            </a:r>
            <a:r>
              <a:rPr sz="2000" dirty="0"/>
              <a:t> </a:t>
            </a:r>
            <a:r>
              <a:rPr sz="2000" dirty="0" err="1"/>
              <a:t>commun</a:t>
            </a:r>
            <a:r>
              <a:rPr sz="2000" dirty="0"/>
              <a:t> des </a:t>
            </a:r>
            <a:r>
              <a:rPr sz="2000" dirty="0" err="1"/>
              <a:t>domaines</a:t>
            </a:r>
            <a:r>
              <a:rPr sz="2000" dirty="0"/>
              <a:t> 1,2,3 et 5)</a:t>
            </a:r>
            <a:endParaRPr sz="2000" dirty="0">
              <a:solidFill>
                <a:srgbClr val="888888"/>
              </a:solidFill>
            </a:endParaRP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a:t>Evaluation positive (</a:t>
            </a:r>
            <a:r>
              <a:rPr sz="2000" dirty="0" err="1"/>
              <a:t>l’erreur</a:t>
            </a:r>
            <a:r>
              <a:rPr sz="2000" dirty="0"/>
              <a:t> </a:t>
            </a:r>
            <a:r>
              <a:rPr sz="2000" dirty="0" err="1"/>
              <a:t>comme</a:t>
            </a:r>
            <a:r>
              <a:rPr sz="2000" dirty="0"/>
              <a:t> </a:t>
            </a:r>
            <a:r>
              <a:rPr sz="2000" dirty="0" err="1"/>
              <a:t>outil</a:t>
            </a:r>
            <a:r>
              <a:rPr sz="2000" dirty="0"/>
              <a:t> de </a:t>
            </a:r>
            <a:r>
              <a:rPr sz="2000" dirty="0" err="1"/>
              <a:t>l’apprentissage</a:t>
            </a:r>
            <a:r>
              <a:rPr sz="2000" dirty="0"/>
              <a:t>)</a:t>
            </a:r>
            <a:endParaRPr sz="2000" dirty="0">
              <a:solidFill>
                <a:srgbClr val="888888"/>
              </a:solidFill>
            </a:endParaRP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err="1"/>
              <a:t>Niveau</a:t>
            </a:r>
            <a:r>
              <a:rPr sz="2000" dirty="0"/>
              <a:t> </a:t>
            </a:r>
            <a:r>
              <a:rPr sz="2000" dirty="0" err="1"/>
              <a:t>visé</a:t>
            </a:r>
            <a:r>
              <a:rPr sz="2000" dirty="0"/>
              <a:t> </a:t>
            </a:r>
            <a:r>
              <a:rPr sz="2000" dirty="0" err="1"/>
              <a:t>attendu</a:t>
            </a:r>
            <a:r>
              <a:rPr sz="2000" dirty="0"/>
              <a:t> à </a:t>
            </a:r>
            <a:r>
              <a:rPr sz="2000" dirty="0" err="1"/>
              <a:t>l'examen</a:t>
            </a:r>
            <a:r>
              <a:rPr sz="2000" dirty="0"/>
              <a:t> # </a:t>
            </a:r>
            <a:r>
              <a:rPr sz="2000" dirty="0" err="1"/>
              <a:t>niveau</a:t>
            </a:r>
            <a:r>
              <a:rPr sz="2000" dirty="0"/>
              <a:t> </a:t>
            </a:r>
            <a:r>
              <a:rPr sz="2000" dirty="0" err="1"/>
              <a:t>supérieur</a:t>
            </a:r>
            <a:r>
              <a:rPr sz="2000" dirty="0"/>
              <a:t> à </a:t>
            </a:r>
            <a:r>
              <a:rPr sz="2000" dirty="0" err="1"/>
              <a:t>celui</a:t>
            </a:r>
            <a:r>
              <a:rPr sz="2000" dirty="0"/>
              <a:t> </a:t>
            </a:r>
            <a:r>
              <a:rPr sz="2000" dirty="0" err="1"/>
              <a:t>attendu</a:t>
            </a:r>
            <a:r>
              <a:rPr sz="2000" dirty="0"/>
              <a:t> (CAP=A2 /BAC PRO=B1+)</a:t>
            </a:r>
            <a:endParaRPr sz="2000" dirty="0">
              <a:solidFill>
                <a:srgbClr val="888888"/>
              </a:solidFill>
            </a:endParaRPr>
          </a:p>
          <a:p>
            <a:pPr marL="1143000" lvl="1" indent="-685800" algn="just">
              <a:lnSpc>
                <a:spcPct val="80000"/>
              </a:lnSpc>
              <a:buClr>
                <a:srgbClr val="FFFFFF"/>
              </a:buClr>
              <a:buSzPct val="45000"/>
              <a:buChar char="❑"/>
              <a:defRPr cap="none">
                <a:latin typeface="Arial Rounded MT Bold"/>
                <a:ea typeface="Arial Rounded MT Bold"/>
                <a:cs typeface="Arial Rounded MT Bold"/>
                <a:sym typeface="Arial Rounded MT Bold"/>
              </a:defRPr>
            </a:pPr>
            <a:r>
              <a:rPr sz="2000" dirty="0" err="1"/>
              <a:t>Ancrage</a:t>
            </a:r>
            <a:r>
              <a:rPr sz="2000" dirty="0"/>
              <a:t> </a:t>
            </a:r>
            <a:r>
              <a:rPr sz="2000" dirty="0" err="1"/>
              <a:t>culturel</a:t>
            </a:r>
            <a:r>
              <a:rPr sz="2000" dirty="0"/>
              <a:t> </a:t>
            </a:r>
            <a:r>
              <a:rPr sz="2000" dirty="0" err="1"/>
              <a:t>renforcé</a:t>
            </a:r>
            <a:r>
              <a:rPr sz="2000" dirty="0"/>
              <a:t>, accent mis sur </a:t>
            </a:r>
            <a:r>
              <a:rPr sz="2000" dirty="0" err="1"/>
              <a:t>l’authenticité</a:t>
            </a:r>
            <a:r>
              <a:rPr sz="2000" dirty="0"/>
              <a:t> et la </a:t>
            </a:r>
            <a:r>
              <a:rPr sz="2000" dirty="0" err="1"/>
              <a:t>variété</a:t>
            </a:r>
            <a:r>
              <a:rPr sz="2000" dirty="0"/>
              <a:t> des supports pour </a:t>
            </a:r>
            <a:r>
              <a:rPr sz="2000" dirty="0" err="1"/>
              <a:t>contextualiser</a:t>
            </a:r>
            <a:r>
              <a:rPr sz="2000" dirty="0"/>
              <a:t> les </a:t>
            </a:r>
            <a:r>
              <a:rPr sz="2000" dirty="0" err="1"/>
              <a:t>tâches</a:t>
            </a:r>
            <a:r>
              <a:rPr sz="2000" dirty="0"/>
              <a:t>, </a:t>
            </a:r>
            <a:r>
              <a:rPr sz="2000" dirty="0" err="1"/>
              <a:t>pédagogie</a:t>
            </a:r>
            <a:r>
              <a:rPr sz="2000" dirty="0"/>
              <a:t> par </a:t>
            </a:r>
            <a:r>
              <a:rPr sz="2000" dirty="0" err="1"/>
              <a:t>projets</a:t>
            </a:r>
            <a:r>
              <a:rPr sz="2000" dirty="0"/>
              <a:t>, mise </a:t>
            </a:r>
            <a:r>
              <a:rPr sz="2000" dirty="0" err="1"/>
              <a:t>en</a:t>
            </a:r>
            <a:r>
              <a:rPr sz="2000" dirty="0"/>
              <a:t> situation active</a:t>
            </a:r>
          </a:p>
        </p:txBody>
      </p:sp>
      <p:sp>
        <p:nvSpPr>
          <p:cNvPr id="361" name="Espace réservé au numéro de diapositive 3"/>
          <p:cNvSpPr txBox="1">
            <a:spLocks noGrp="1"/>
          </p:cNvSpPr>
          <p:nvPr>
            <p:ph type="sldNum" sz="quarter" idx="2"/>
          </p:nvPr>
        </p:nvSpPr>
        <p:spPr>
          <a:xfrm>
            <a:off x="10619500" y="53705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a:p>
        </p:txBody>
      </p:sp>
      <p:sp>
        <p:nvSpPr>
          <p:cNvPr id="362" name="Rectangle 6"/>
          <p:cNvSpPr txBox="1"/>
          <p:nvPr/>
        </p:nvSpPr>
        <p:spPr>
          <a:xfrm>
            <a:off x="1342858" y="576722"/>
            <a:ext cx="9827626"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FFFFFF"/>
                </a:solidFill>
                <a:latin typeface="Arial Rounded MT Bold"/>
                <a:ea typeface="Arial Rounded MT Bold"/>
                <a:cs typeface="Arial Rounded MT Bold"/>
                <a:sym typeface="Arial Rounded MT Bold"/>
              </a:defRPr>
            </a:lvl1pPr>
          </a:lstStyle>
          <a:p>
            <a:r>
              <a:rPr dirty="0"/>
              <a:t>2-Le </a:t>
            </a:r>
            <a:r>
              <a:rPr dirty="0" err="1"/>
              <a:t>référentiel</a:t>
            </a:r>
            <a:r>
              <a:rPr dirty="0"/>
              <a:t> 2019 de LV au CAP et au BAC PRO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0">
                                            <p:txEl>
                                              <p:pRg st="1" end="1"/>
                                            </p:txEl>
                                          </p:spTgt>
                                        </p:tgtEl>
                                        <p:attrNameLst>
                                          <p:attrName>style.visibility</p:attrName>
                                        </p:attrNameLst>
                                      </p:cBhvr>
                                      <p:to>
                                        <p:strVal val="visible"/>
                                      </p:to>
                                    </p:set>
                                    <p:animEffect transition="in" filter="wipe(down)">
                                      <p:cBhvr>
                                        <p:cTn id="7" dur="500"/>
                                        <p:tgtEl>
                                          <p:spTgt spid="3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0">
                                            <p:txEl>
                                              <p:pRg st="2" end="2"/>
                                            </p:txEl>
                                          </p:spTgt>
                                        </p:tgtEl>
                                        <p:attrNameLst>
                                          <p:attrName>style.visibility</p:attrName>
                                        </p:attrNameLst>
                                      </p:cBhvr>
                                      <p:to>
                                        <p:strVal val="visible"/>
                                      </p:to>
                                    </p:set>
                                    <p:animEffect transition="in" filter="wipe(down)">
                                      <p:cBhvr>
                                        <p:cTn id="12" dur="500"/>
                                        <p:tgtEl>
                                          <p:spTgt spid="3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0">
                                            <p:txEl>
                                              <p:pRg st="3" end="3"/>
                                            </p:txEl>
                                          </p:spTgt>
                                        </p:tgtEl>
                                        <p:attrNameLst>
                                          <p:attrName>style.visibility</p:attrName>
                                        </p:attrNameLst>
                                      </p:cBhvr>
                                      <p:to>
                                        <p:strVal val="visible"/>
                                      </p:to>
                                    </p:set>
                                    <p:animEffect transition="in" filter="wipe(down)">
                                      <p:cBhvr>
                                        <p:cTn id="17" dur="500"/>
                                        <p:tgtEl>
                                          <p:spTgt spid="3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0">
                                            <p:txEl>
                                              <p:pRg st="4" end="4"/>
                                            </p:txEl>
                                          </p:spTgt>
                                        </p:tgtEl>
                                        <p:attrNameLst>
                                          <p:attrName>style.visibility</p:attrName>
                                        </p:attrNameLst>
                                      </p:cBhvr>
                                      <p:to>
                                        <p:strVal val="visible"/>
                                      </p:to>
                                    </p:set>
                                    <p:animEffect transition="in" filter="wipe(down)">
                                      <p:cBhvr>
                                        <p:cTn id="22" dur="500"/>
                                        <p:tgtEl>
                                          <p:spTgt spid="36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0">
                                            <p:txEl>
                                              <p:pRg st="5" end="5"/>
                                            </p:txEl>
                                          </p:spTgt>
                                        </p:tgtEl>
                                        <p:attrNameLst>
                                          <p:attrName>style.visibility</p:attrName>
                                        </p:attrNameLst>
                                      </p:cBhvr>
                                      <p:to>
                                        <p:strVal val="visible"/>
                                      </p:to>
                                    </p:set>
                                    <p:animEffect transition="in" filter="wipe(down)">
                                      <p:cBhvr>
                                        <p:cTn id="27" dur="500"/>
                                        <p:tgtEl>
                                          <p:spTgt spid="36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0">
                                            <p:txEl>
                                              <p:pRg st="6" end="6"/>
                                            </p:txEl>
                                          </p:spTgt>
                                        </p:tgtEl>
                                        <p:attrNameLst>
                                          <p:attrName>style.visibility</p:attrName>
                                        </p:attrNameLst>
                                      </p:cBhvr>
                                      <p:to>
                                        <p:strVal val="visible"/>
                                      </p:to>
                                    </p:set>
                                    <p:animEffect transition="in" filter="wipe(down)">
                                      <p:cBhvr>
                                        <p:cTn id="32" dur="500"/>
                                        <p:tgtEl>
                                          <p:spTgt spid="36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60">
                                            <p:txEl>
                                              <p:pRg st="7" end="7"/>
                                            </p:txEl>
                                          </p:spTgt>
                                        </p:tgtEl>
                                        <p:attrNameLst>
                                          <p:attrName>style.visibility</p:attrName>
                                        </p:attrNameLst>
                                      </p:cBhvr>
                                      <p:to>
                                        <p:strVal val="visible"/>
                                      </p:to>
                                    </p:set>
                                    <p:animEffect transition="in" filter="wipe(down)">
                                      <p:cBhvr>
                                        <p:cTn id="37" dur="500"/>
                                        <p:tgtEl>
                                          <p:spTgt spid="36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0">
                                            <p:txEl>
                                              <p:pRg st="8" end="8"/>
                                            </p:txEl>
                                          </p:spTgt>
                                        </p:tgtEl>
                                        <p:attrNameLst>
                                          <p:attrName>style.visibility</p:attrName>
                                        </p:attrNameLst>
                                      </p:cBhvr>
                                      <p:to>
                                        <p:strVal val="visible"/>
                                      </p:to>
                                    </p:set>
                                    <p:animEffect transition="in" filter="wipe(down)">
                                      <p:cBhvr>
                                        <p:cTn id="42" dur="500"/>
                                        <p:tgtEl>
                                          <p:spTgt spid="3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Numéro de diapositive"/>
          <p:cNvSpPr txBox="1">
            <a:spLocks noGrp="1"/>
          </p:cNvSpPr>
          <p:nvPr>
            <p:ph type="sldNum" sz="quarter" idx="2"/>
          </p:nvPr>
        </p:nvSpPr>
        <p:spPr>
          <a:xfrm>
            <a:off x="10619500" y="53705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7</a:t>
            </a:fld>
            <a:endParaRPr/>
          </a:p>
        </p:txBody>
      </p:sp>
      <p:sp>
        <p:nvSpPr>
          <p:cNvPr id="365" name="2-Le référentiel 2019 de LV au CAP et au BAC PRO"/>
          <p:cNvSpPr txBox="1"/>
          <p:nvPr/>
        </p:nvSpPr>
        <p:spPr>
          <a:xfrm>
            <a:off x="1349312" y="896979"/>
            <a:ext cx="8719281"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FFFFFF"/>
                </a:solidFill>
                <a:latin typeface="Arial Rounded MT Bold"/>
                <a:ea typeface="Arial Rounded MT Bold"/>
                <a:cs typeface="Arial Rounded MT Bold"/>
                <a:sym typeface="Arial Rounded MT Bold"/>
              </a:defRPr>
            </a:lvl1pPr>
          </a:lstStyle>
          <a:p>
            <a:r>
              <a:t>2-Le référentiel 2019 de LV au CAP et au BAC PRO</a:t>
            </a:r>
          </a:p>
        </p:txBody>
      </p:sp>
      <p:sp>
        <p:nvSpPr>
          <p:cNvPr id="366" name="LES NOUVEAUTÉS :…"/>
          <p:cNvSpPr txBox="1">
            <a:spLocks noGrp="1"/>
          </p:cNvSpPr>
          <p:nvPr>
            <p:ph type="subTitle" idx="1"/>
          </p:nvPr>
        </p:nvSpPr>
        <p:spPr>
          <a:xfrm>
            <a:off x="434855" y="1321113"/>
            <a:ext cx="11192702" cy="5181336"/>
          </a:xfrm>
          <a:prstGeom prst="rect">
            <a:avLst/>
          </a:prstGeom>
        </p:spPr>
        <p:txBody>
          <a:bodyPr/>
          <a:lstStyle/>
          <a:p>
            <a:pPr lvl="1" algn="just">
              <a:lnSpc>
                <a:spcPct val="80000"/>
              </a:lnSpc>
              <a:defRPr sz="200" cap="none">
                <a:latin typeface="Arial Rounded MT Bold"/>
                <a:ea typeface="Arial Rounded MT Bold"/>
                <a:cs typeface="Arial Rounded MT Bold"/>
                <a:sym typeface="Arial Rounded MT Bold"/>
              </a:defRPr>
            </a:pPr>
            <a:endParaRPr dirty="0"/>
          </a:p>
          <a:p>
            <a:pPr lvl="1" algn="just">
              <a:lnSpc>
                <a:spcPct val="80000"/>
              </a:lnSpc>
              <a:defRPr u="sng" cap="none">
                <a:latin typeface="Arial Rounded MT Bold"/>
                <a:ea typeface="Arial Rounded MT Bold"/>
                <a:cs typeface="Arial Rounded MT Bold"/>
                <a:sym typeface="Arial Rounded MT Bold"/>
              </a:defRPr>
            </a:pPr>
            <a:r>
              <a:rPr dirty="0"/>
              <a:t>LES NOUVEAUTÉS </a:t>
            </a:r>
            <a:r>
              <a:rPr u="none" dirty="0"/>
              <a:t>: </a:t>
            </a:r>
            <a:endParaRPr sz="1400" dirty="0">
              <a:solidFill>
                <a:srgbClr val="888888"/>
              </a:solidFill>
            </a:endParaRPr>
          </a:p>
          <a:p>
            <a:pPr lvl="1" algn="just">
              <a:lnSpc>
                <a:spcPct val="80000"/>
              </a:lnSpc>
              <a:defRPr cap="none">
                <a:latin typeface="Arial Rounded MT Bold"/>
                <a:ea typeface="Arial Rounded MT Bold"/>
                <a:cs typeface="Arial Rounded MT Bold"/>
                <a:sym typeface="Arial Rounded MT Bold"/>
              </a:defRPr>
            </a:pPr>
            <a:r>
              <a:rPr dirty="0"/>
              <a:t>- Mise </a:t>
            </a:r>
            <a:r>
              <a:rPr dirty="0" err="1"/>
              <a:t>en</a:t>
            </a:r>
            <a:r>
              <a:rPr dirty="0"/>
              <a:t> </a:t>
            </a:r>
            <a:r>
              <a:rPr dirty="0" err="1"/>
              <a:t>avant</a:t>
            </a:r>
            <a:r>
              <a:rPr dirty="0"/>
              <a:t> des travaux </a:t>
            </a:r>
            <a:r>
              <a:rPr dirty="0" err="1"/>
              <a:t>différenciés</a:t>
            </a:r>
            <a:r>
              <a:rPr lang="fr-FR" dirty="0"/>
              <a:t>, de</a:t>
            </a:r>
            <a:r>
              <a:rPr dirty="0"/>
              <a:t> </a:t>
            </a:r>
            <a:r>
              <a:rPr dirty="0" err="1"/>
              <a:t>groupes</a:t>
            </a:r>
            <a:r>
              <a:rPr dirty="0"/>
              <a:t> </a:t>
            </a:r>
            <a:r>
              <a:rPr dirty="0" err="1"/>
              <a:t>en</a:t>
            </a:r>
            <a:r>
              <a:rPr dirty="0"/>
              <a:t> collaboration </a:t>
            </a:r>
            <a:r>
              <a:rPr dirty="0" err="1"/>
              <a:t>ou</a:t>
            </a:r>
            <a:r>
              <a:rPr dirty="0"/>
              <a:t> </a:t>
            </a:r>
            <a:r>
              <a:rPr dirty="0" err="1"/>
              <a:t>en</a:t>
            </a:r>
            <a:r>
              <a:rPr dirty="0"/>
              <a:t> </a:t>
            </a:r>
            <a:r>
              <a:rPr dirty="0" err="1"/>
              <a:t>coopération</a:t>
            </a:r>
            <a:r>
              <a:rPr dirty="0"/>
              <a:t> (</a:t>
            </a:r>
            <a:r>
              <a:rPr dirty="0" err="1"/>
              <a:t>socialisation</a:t>
            </a:r>
            <a:r>
              <a:rPr dirty="0"/>
              <a:t>, </a:t>
            </a:r>
            <a:r>
              <a:rPr dirty="0" err="1"/>
              <a:t>négociation</a:t>
            </a:r>
            <a:r>
              <a:rPr dirty="0"/>
              <a:t>, </a:t>
            </a:r>
            <a:r>
              <a:rPr dirty="0" err="1"/>
              <a:t>autonomie</a:t>
            </a:r>
            <a:r>
              <a:rPr dirty="0"/>
              <a:t>, </a:t>
            </a:r>
            <a:r>
              <a:rPr dirty="0" err="1"/>
              <a:t>responsabilisation</a:t>
            </a:r>
            <a:r>
              <a:rPr dirty="0"/>
              <a:t>) p.9</a:t>
            </a:r>
            <a:endParaRPr sz="1400" dirty="0">
              <a:solidFill>
                <a:srgbClr val="888888"/>
              </a:solidFill>
            </a:endParaRPr>
          </a:p>
          <a:p>
            <a:pPr lvl="1" algn="just">
              <a:lnSpc>
                <a:spcPct val="80000"/>
              </a:lnSpc>
              <a:defRPr cap="none">
                <a:latin typeface="Arial Rounded MT Bold"/>
                <a:ea typeface="Arial Rounded MT Bold"/>
                <a:cs typeface="Arial Rounded MT Bold"/>
                <a:sym typeface="Arial Rounded MT Bold"/>
              </a:defRPr>
            </a:pPr>
            <a:r>
              <a:rPr dirty="0"/>
              <a:t>- Une nouvelle </a:t>
            </a:r>
            <a:r>
              <a:rPr dirty="0" err="1"/>
              <a:t>compétence</a:t>
            </a:r>
            <a:r>
              <a:rPr dirty="0"/>
              <a:t> à </a:t>
            </a:r>
            <a:r>
              <a:rPr dirty="0" err="1"/>
              <a:t>évaluer</a:t>
            </a:r>
            <a:r>
              <a:rPr dirty="0"/>
              <a:t> : LA MEDIATION</a:t>
            </a:r>
            <a:endParaRPr sz="1400" dirty="0">
              <a:solidFill>
                <a:srgbClr val="888888"/>
              </a:solidFill>
            </a:endParaRPr>
          </a:p>
          <a:p>
            <a:pPr lvl="1" algn="just">
              <a:lnSpc>
                <a:spcPct val="80000"/>
              </a:lnSpc>
              <a:defRPr b="1" cap="none"/>
            </a:pPr>
            <a:r>
              <a:rPr dirty="0"/>
              <a:t>- 5 </a:t>
            </a:r>
            <a:r>
              <a:rPr dirty="0" err="1"/>
              <a:t>compétences</a:t>
            </a:r>
            <a:r>
              <a:rPr dirty="0"/>
              <a:t> à </a:t>
            </a:r>
            <a:r>
              <a:rPr dirty="0" err="1"/>
              <a:t>entraîner</a:t>
            </a:r>
            <a:r>
              <a:rPr dirty="0"/>
              <a:t>: la place de </a:t>
            </a:r>
            <a:r>
              <a:rPr u="sng" dirty="0" err="1"/>
              <a:t>l’écrit</a:t>
            </a:r>
            <a:r>
              <a:rPr dirty="0"/>
              <a:t> </a:t>
            </a:r>
            <a:r>
              <a:rPr dirty="0" err="1"/>
              <a:t>réhabilitée</a:t>
            </a:r>
            <a:r>
              <a:rPr dirty="0"/>
              <a:t> </a:t>
            </a:r>
            <a:r>
              <a:rPr dirty="0" err="1"/>
              <a:t>en</a:t>
            </a:r>
            <a:r>
              <a:rPr dirty="0"/>
              <a:t> </a:t>
            </a:r>
            <a:r>
              <a:rPr dirty="0" err="1"/>
              <a:t>classe</a:t>
            </a:r>
            <a:r>
              <a:rPr dirty="0"/>
              <a:t>, </a:t>
            </a:r>
            <a:r>
              <a:rPr dirty="0" err="1"/>
              <a:t>en</a:t>
            </a:r>
            <a:r>
              <a:rPr dirty="0"/>
              <a:t> </a:t>
            </a:r>
            <a:r>
              <a:rPr dirty="0" err="1"/>
              <a:t>évaluation</a:t>
            </a:r>
            <a:r>
              <a:rPr dirty="0"/>
              <a:t> formative et </a:t>
            </a:r>
            <a:r>
              <a:rPr dirty="0" err="1"/>
              <a:t>certificative</a:t>
            </a:r>
            <a:r>
              <a:rPr dirty="0"/>
              <a:t>, et dans la </a:t>
            </a:r>
            <a:r>
              <a:rPr dirty="0" err="1"/>
              <a:t>mémorisation</a:t>
            </a:r>
            <a:r>
              <a:rPr dirty="0"/>
              <a:t> pour la </a:t>
            </a:r>
            <a:r>
              <a:rPr dirty="0" err="1"/>
              <a:t>préparation</a:t>
            </a:r>
            <a:r>
              <a:rPr dirty="0"/>
              <a:t> </a:t>
            </a:r>
            <a:r>
              <a:rPr dirty="0" err="1"/>
              <a:t>d’une</a:t>
            </a:r>
            <a:r>
              <a:rPr dirty="0"/>
              <a:t> </a:t>
            </a:r>
            <a:r>
              <a:rPr dirty="0" err="1"/>
              <a:t>tâche</a:t>
            </a:r>
            <a:r>
              <a:rPr dirty="0"/>
              <a:t> </a:t>
            </a:r>
            <a:r>
              <a:rPr dirty="0" err="1"/>
              <a:t>orale</a:t>
            </a:r>
            <a:r>
              <a:rPr dirty="0"/>
              <a:t>  </a:t>
            </a:r>
            <a:endParaRPr sz="1400" dirty="0">
              <a:solidFill>
                <a:srgbClr val="888888"/>
              </a:solidFill>
            </a:endParaRPr>
          </a:p>
          <a:p>
            <a:pPr lvl="1" algn="just">
              <a:lnSpc>
                <a:spcPct val="80000"/>
              </a:lnSpc>
              <a:defRPr sz="2000" cap="none">
                <a:latin typeface="Arial Rounded MT Bold"/>
                <a:ea typeface="Arial Rounded MT Bold"/>
                <a:cs typeface="Arial Rounded MT Bold"/>
                <a:sym typeface="Arial Rounded MT Bold"/>
              </a:defRPr>
            </a:pPr>
            <a:r>
              <a:rPr dirty="0"/>
              <a:t>- Place de la LV dans le chef </a:t>
            </a:r>
            <a:r>
              <a:rPr dirty="0" err="1"/>
              <a:t>d'œuvre</a:t>
            </a:r>
            <a:r>
              <a:rPr dirty="0"/>
              <a:t> </a:t>
            </a:r>
            <a:r>
              <a:rPr dirty="0" err="1"/>
              <a:t>en</a:t>
            </a:r>
            <a:r>
              <a:rPr dirty="0"/>
              <a:t> </a:t>
            </a:r>
            <a:r>
              <a:rPr dirty="0" err="1"/>
              <a:t>interdisciplinarité</a:t>
            </a:r>
            <a:r>
              <a:rPr dirty="0"/>
              <a:t> (</a:t>
            </a:r>
            <a:r>
              <a:rPr dirty="0" err="1"/>
              <a:t>l’ouverture</a:t>
            </a:r>
            <a:r>
              <a:rPr dirty="0"/>
              <a:t> </a:t>
            </a:r>
            <a:r>
              <a:rPr dirty="0" err="1"/>
              <a:t>européenne</a:t>
            </a:r>
            <a:r>
              <a:rPr dirty="0"/>
              <a:t> par </a:t>
            </a:r>
            <a:r>
              <a:rPr dirty="0" err="1"/>
              <a:t>exemple</a:t>
            </a:r>
            <a:r>
              <a:rPr dirty="0"/>
              <a:t>) p.9</a:t>
            </a:r>
            <a:endParaRPr sz="1400" dirty="0">
              <a:solidFill>
                <a:srgbClr val="888888"/>
              </a:solidFill>
            </a:endParaRPr>
          </a:p>
          <a:p>
            <a:pPr lvl="1" algn="just">
              <a:lnSpc>
                <a:spcPct val="80000"/>
              </a:lnSpc>
              <a:defRPr sz="2000" cap="none">
                <a:latin typeface="Arial Rounded MT Bold"/>
                <a:ea typeface="Arial Rounded MT Bold"/>
                <a:cs typeface="Arial Rounded MT Bold"/>
                <a:sym typeface="Arial Rounded MT Bold"/>
              </a:defRPr>
            </a:pPr>
            <a:r>
              <a:rPr dirty="0"/>
              <a:t>- </a:t>
            </a:r>
            <a:r>
              <a:rPr u="sng" dirty="0"/>
              <a:t>Deux </a:t>
            </a:r>
            <a:r>
              <a:rPr u="sng" dirty="0" err="1"/>
              <a:t>contextes</a:t>
            </a:r>
            <a:r>
              <a:rPr u="sng" dirty="0"/>
              <a:t> </a:t>
            </a:r>
            <a:r>
              <a:rPr u="sng" dirty="0" err="1"/>
              <a:t>d’expression</a:t>
            </a:r>
            <a:r>
              <a:rPr u="sng" dirty="0"/>
              <a:t> et de communication</a:t>
            </a:r>
            <a:r>
              <a:rPr dirty="0"/>
              <a:t> (p.8) à la place des </a:t>
            </a:r>
            <a:r>
              <a:rPr dirty="0" err="1"/>
              <a:t>domaines</a:t>
            </a:r>
            <a:r>
              <a:rPr dirty="0"/>
              <a:t>: </a:t>
            </a:r>
            <a:endParaRPr sz="1400" dirty="0">
              <a:solidFill>
                <a:srgbClr val="888888"/>
              </a:solidFill>
            </a:endParaRPr>
          </a:p>
          <a:p>
            <a:pPr lvl="1" algn="just">
              <a:lnSpc>
                <a:spcPct val="80000"/>
              </a:lnSpc>
              <a:defRPr sz="2000" cap="none">
                <a:latin typeface="Arial Rounded MT Bold"/>
                <a:ea typeface="Arial Rounded MT Bold"/>
                <a:cs typeface="Arial Rounded MT Bold"/>
                <a:sym typeface="Arial Rounded MT Bold"/>
              </a:defRPr>
            </a:pPr>
            <a:r>
              <a:rPr dirty="0"/>
              <a:t>	- Le </a:t>
            </a:r>
            <a:r>
              <a:rPr dirty="0" err="1"/>
              <a:t>contexte</a:t>
            </a:r>
            <a:r>
              <a:rPr dirty="0"/>
              <a:t> et les situations de la vie </a:t>
            </a:r>
            <a:r>
              <a:rPr dirty="0" err="1"/>
              <a:t>quotidienne</a:t>
            </a:r>
            <a:r>
              <a:rPr dirty="0"/>
              <a:t>, </a:t>
            </a:r>
            <a:r>
              <a:rPr dirty="0" err="1"/>
              <a:t>personnelle</a:t>
            </a:r>
            <a:r>
              <a:rPr dirty="0"/>
              <a:t>, </a:t>
            </a:r>
            <a:r>
              <a:rPr dirty="0" err="1"/>
              <a:t>sociale</a:t>
            </a:r>
            <a:r>
              <a:rPr dirty="0"/>
              <a:t> et </a:t>
            </a:r>
            <a:r>
              <a:rPr dirty="0" err="1"/>
              <a:t>civique</a:t>
            </a:r>
            <a:r>
              <a:rPr dirty="0"/>
              <a:t>;</a:t>
            </a:r>
            <a:endParaRPr sz="1400" dirty="0">
              <a:solidFill>
                <a:srgbClr val="888888"/>
              </a:solidFill>
            </a:endParaRPr>
          </a:p>
          <a:p>
            <a:pPr lvl="1" algn="just">
              <a:lnSpc>
                <a:spcPct val="80000"/>
              </a:lnSpc>
              <a:defRPr sz="2000" cap="none">
                <a:latin typeface="Arial Rounded MT Bold"/>
                <a:ea typeface="Arial Rounded MT Bold"/>
                <a:cs typeface="Arial Rounded MT Bold"/>
                <a:sym typeface="Arial Rounded MT Bold"/>
              </a:defRPr>
            </a:pPr>
            <a:r>
              <a:rPr dirty="0"/>
              <a:t>	- Le </a:t>
            </a:r>
            <a:r>
              <a:rPr dirty="0" err="1"/>
              <a:t>contexte</a:t>
            </a:r>
            <a:r>
              <a:rPr dirty="0"/>
              <a:t> et les situations de la vie </a:t>
            </a:r>
            <a:r>
              <a:rPr dirty="0" err="1"/>
              <a:t>professionnelle</a:t>
            </a:r>
            <a:endParaRPr sz="1400" dirty="0">
              <a:solidFill>
                <a:srgbClr val="888888"/>
              </a:solidFill>
            </a:endParaRPr>
          </a:p>
          <a:p>
            <a:pPr lvl="1" algn="just">
              <a:lnSpc>
                <a:spcPct val="80000"/>
              </a:lnSpc>
              <a:defRPr sz="2000" cap="none">
                <a:latin typeface="Arial Rounded MT Bold"/>
                <a:ea typeface="Arial Rounded MT Bold"/>
                <a:cs typeface="Arial Rounded MT Bold"/>
                <a:sym typeface="Arial Rounded MT Bold"/>
              </a:defRPr>
            </a:pPr>
            <a:r>
              <a:rPr dirty="0"/>
              <a:t>- </a:t>
            </a:r>
            <a:r>
              <a:rPr u="sng" dirty="0"/>
              <a:t>Place du </a:t>
            </a:r>
            <a:r>
              <a:rPr u="sng" dirty="0" err="1"/>
              <a:t>numérique</a:t>
            </a:r>
            <a:r>
              <a:rPr dirty="0"/>
              <a:t>, « </a:t>
            </a:r>
            <a:r>
              <a:rPr dirty="0" err="1"/>
              <a:t>ressources</a:t>
            </a:r>
            <a:r>
              <a:rPr dirty="0"/>
              <a:t>, démarches indispensables avec </a:t>
            </a:r>
            <a:r>
              <a:rPr dirty="0" err="1"/>
              <a:t>une</a:t>
            </a:r>
            <a:r>
              <a:rPr dirty="0"/>
              <a:t> exploitation </a:t>
            </a:r>
            <a:r>
              <a:rPr dirty="0" err="1"/>
              <a:t>régulière</a:t>
            </a:r>
            <a:r>
              <a:rPr dirty="0"/>
              <a:t>  et </a:t>
            </a:r>
            <a:r>
              <a:rPr dirty="0" err="1"/>
              <a:t>raisonnée</a:t>
            </a:r>
            <a:r>
              <a:rPr dirty="0"/>
              <a:t> »: pour </a:t>
            </a:r>
            <a:r>
              <a:rPr dirty="0" err="1"/>
              <a:t>différencier</a:t>
            </a:r>
            <a:r>
              <a:rPr dirty="0"/>
              <a:t> et </a:t>
            </a:r>
            <a:r>
              <a:rPr dirty="0" err="1"/>
              <a:t>allonger</a:t>
            </a:r>
            <a:r>
              <a:rPr dirty="0"/>
              <a:t> le temps </a:t>
            </a:r>
            <a:r>
              <a:rPr dirty="0" err="1"/>
              <a:t>d’exposition</a:t>
            </a:r>
            <a:r>
              <a:rPr dirty="0"/>
              <a:t> à la langue (travail </a:t>
            </a:r>
            <a:r>
              <a:rPr dirty="0" err="1"/>
              <a:t>en</a:t>
            </a:r>
            <a:r>
              <a:rPr dirty="0"/>
              <a:t> et hors la </a:t>
            </a:r>
            <a:r>
              <a:rPr dirty="0" err="1"/>
              <a:t>classe</a:t>
            </a:r>
            <a:r>
              <a:rPr dirty="0"/>
              <a:t> : la </a:t>
            </a:r>
            <a:r>
              <a:rPr dirty="0" err="1"/>
              <a:t>classe</a:t>
            </a:r>
            <a:r>
              <a:rPr dirty="0"/>
              <a:t> </a:t>
            </a:r>
            <a:r>
              <a:rPr dirty="0" err="1"/>
              <a:t>inversée</a:t>
            </a:r>
            <a:r>
              <a:rPr dirty="0"/>
              <a:t> p.10)</a:t>
            </a:r>
          </a:p>
          <a:p>
            <a:pPr lvl="1" algn="just">
              <a:lnSpc>
                <a:spcPct val="80000"/>
              </a:lnSpc>
              <a:defRPr sz="2000" cap="none">
                <a:latin typeface="Arial Rounded MT Bold"/>
                <a:ea typeface="Arial Rounded MT Bold"/>
                <a:cs typeface="Arial Rounded MT Bold"/>
                <a:sym typeface="Arial Rounded MT Bold"/>
              </a:defRPr>
            </a:pPr>
            <a:r>
              <a:rPr dirty="0"/>
              <a:t>- Le </a:t>
            </a:r>
            <a:r>
              <a:rPr dirty="0" err="1"/>
              <a:t>professeur</a:t>
            </a:r>
            <a:r>
              <a:rPr dirty="0"/>
              <a:t> de LV </a:t>
            </a:r>
            <a:r>
              <a:rPr dirty="0" err="1"/>
              <a:t>est</a:t>
            </a:r>
            <a:r>
              <a:rPr dirty="0"/>
              <a:t> un </a:t>
            </a:r>
            <a:r>
              <a:rPr dirty="0" err="1"/>
              <a:t>éducateur</a:t>
            </a:r>
            <a:r>
              <a:rPr dirty="0"/>
              <a:t> aux </a:t>
            </a:r>
            <a:r>
              <a:rPr dirty="0" err="1"/>
              <a:t>médias</a:t>
            </a:r>
            <a:r>
              <a:rPr dirty="0"/>
              <a:t> et à la </a:t>
            </a:r>
            <a:r>
              <a:rPr dirty="0" err="1"/>
              <a:t>fiabilité</a:t>
            </a:r>
            <a:r>
              <a:rPr dirty="0"/>
              <a:t> des sources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6">
                                            <p:txEl>
                                              <p:pRg st="1" end="1"/>
                                            </p:txEl>
                                          </p:spTgt>
                                        </p:tgtEl>
                                        <p:attrNameLst>
                                          <p:attrName>style.visibility</p:attrName>
                                        </p:attrNameLst>
                                      </p:cBhvr>
                                      <p:to>
                                        <p:strVal val="visible"/>
                                      </p:to>
                                    </p:set>
                                    <p:animEffect transition="in" filter="wipe(down)">
                                      <p:cBhvr>
                                        <p:cTn id="7" dur="500"/>
                                        <p:tgtEl>
                                          <p:spTgt spid="3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6">
                                            <p:txEl>
                                              <p:pRg st="2" end="2"/>
                                            </p:txEl>
                                          </p:spTgt>
                                        </p:tgtEl>
                                        <p:attrNameLst>
                                          <p:attrName>style.visibility</p:attrName>
                                        </p:attrNameLst>
                                      </p:cBhvr>
                                      <p:to>
                                        <p:strVal val="visible"/>
                                      </p:to>
                                    </p:set>
                                    <p:animEffect transition="in" filter="wipe(down)">
                                      <p:cBhvr>
                                        <p:cTn id="12" dur="500"/>
                                        <p:tgtEl>
                                          <p:spTgt spid="3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6">
                                            <p:txEl>
                                              <p:pRg st="3" end="3"/>
                                            </p:txEl>
                                          </p:spTgt>
                                        </p:tgtEl>
                                        <p:attrNameLst>
                                          <p:attrName>style.visibility</p:attrName>
                                        </p:attrNameLst>
                                      </p:cBhvr>
                                      <p:to>
                                        <p:strVal val="visible"/>
                                      </p:to>
                                    </p:set>
                                    <p:animEffect transition="in" filter="wipe(down)">
                                      <p:cBhvr>
                                        <p:cTn id="17" dur="500"/>
                                        <p:tgtEl>
                                          <p:spTgt spid="36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6">
                                            <p:txEl>
                                              <p:pRg st="4" end="4"/>
                                            </p:txEl>
                                          </p:spTgt>
                                        </p:tgtEl>
                                        <p:attrNameLst>
                                          <p:attrName>style.visibility</p:attrName>
                                        </p:attrNameLst>
                                      </p:cBhvr>
                                      <p:to>
                                        <p:strVal val="visible"/>
                                      </p:to>
                                    </p:set>
                                    <p:animEffect transition="in" filter="wipe(down)">
                                      <p:cBhvr>
                                        <p:cTn id="22" dur="500"/>
                                        <p:tgtEl>
                                          <p:spTgt spid="36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66">
                                            <p:txEl>
                                              <p:pRg st="5" end="5"/>
                                            </p:txEl>
                                          </p:spTgt>
                                        </p:tgtEl>
                                        <p:attrNameLst>
                                          <p:attrName>style.visibility</p:attrName>
                                        </p:attrNameLst>
                                      </p:cBhvr>
                                      <p:to>
                                        <p:strVal val="visible"/>
                                      </p:to>
                                    </p:set>
                                    <p:animEffect transition="in" filter="wipe(down)">
                                      <p:cBhvr>
                                        <p:cTn id="27" dur="500"/>
                                        <p:tgtEl>
                                          <p:spTgt spid="36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6">
                                            <p:txEl>
                                              <p:pRg st="6" end="6"/>
                                            </p:txEl>
                                          </p:spTgt>
                                        </p:tgtEl>
                                        <p:attrNameLst>
                                          <p:attrName>style.visibility</p:attrName>
                                        </p:attrNameLst>
                                      </p:cBhvr>
                                      <p:to>
                                        <p:strVal val="visible"/>
                                      </p:to>
                                    </p:set>
                                    <p:animEffect transition="in" filter="wipe(down)">
                                      <p:cBhvr>
                                        <p:cTn id="32" dur="500"/>
                                        <p:tgtEl>
                                          <p:spTgt spid="36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66">
                                            <p:txEl>
                                              <p:pRg st="7" end="7"/>
                                            </p:txEl>
                                          </p:spTgt>
                                        </p:tgtEl>
                                        <p:attrNameLst>
                                          <p:attrName>style.visibility</p:attrName>
                                        </p:attrNameLst>
                                      </p:cBhvr>
                                      <p:to>
                                        <p:strVal val="visible"/>
                                      </p:to>
                                    </p:set>
                                    <p:animEffect transition="in" filter="wipe(down)">
                                      <p:cBhvr>
                                        <p:cTn id="37" dur="500"/>
                                        <p:tgtEl>
                                          <p:spTgt spid="36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6">
                                            <p:txEl>
                                              <p:pRg st="8" end="8"/>
                                            </p:txEl>
                                          </p:spTgt>
                                        </p:tgtEl>
                                        <p:attrNameLst>
                                          <p:attrName>style.visibility</p:attrName>
                                        </p:attrNameLst>
                                      </p:cBhvr>
                                      <p:to>
                                        <p:strVal val="visible"/>
                                      </p:to>
                                    </p:set>
                                    <p:animEffect transition="in" filter="wipe(down)">
                                      <p:cBhvr>
                                        <p:cTn id="42" dur="500"/>
                                        <p:tgtEl>
                                          <p:spTgt spid="36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66">
                                            <p:txEl>
                                              <p:pRg st="9" end="9"/>
                                            </p:txEl>
                                          </p:spTgt>
                                        </p:tgtEl>
                                        <p:attrNameLst>
                                          <p:attrName>style.visibility</p:attrName>
                                        </p:attrNameLst>
                                      </p:cBhvr>
                                      <p:to>
                                        <p:strVal val="visible"/>
                                      </p:to>
                                    </p:set>
                                    <p:animEffect transition="in" filter="wipe(down)">
                                      <p:cBhvr>
                                        <p:cTn id="47" dur="500"/>
                                        <p:tgtEl>
                                          <p:spTgt spid="36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6">
                                            <p:txEl>
                                              <p:pRg st="10" end="10"/>
                                            </p:txEl>
                                          </p:spTgt>
                                        </p:tgtEl>
                                        <p:attrNameLst>
                                          <p:attrName>style.visibility</p:attrName>
                                        </p:attrNameLst>
                                      </p:cBhvr>
                                      <p:to>
                                        <p:strVal val="visible"/>
                                      </p:to>
                                    </p:set>
                                    <p:animEffect transition="in" filter="wipe(down)">
                                      <p:cBhvr>
                                        <p:cTn id="52" dur="500"/>
                                        <p:tgtEl>
                                          <p:spTgt spid="3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Espace réservé du numéro de diapositive 2"/>
          <p:cNvSpPr txBox="1">
            <a:spLocks noGrp="1"/>
          </p:cNvSpPr>
          <p:nvPr>
            <p:ph type="sldNum" sz="quarter" idx="2"/>
          </p:nvPr>
        </p:nvSpPr>
        <p:spPr>
          <a:xfrm>
            <a:off x="10630105" y="52142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a:p>
        </p:txBody>
      </p:sp>
      <p:pic>
        <p:nvPicPr>
          <p:cNvPr id="370" name="Image 4" descr="Image 4"/>
          <p:cNvPicPr>
            <a:picLocks noChangeAspect="1"/>
          </p:cNvPicPr>
          <p:nvPr/>
        </p:nvPicPr>
        <p:blipFill>
          <a:blip r:embed="rId2" cstate="print">
            <a:extLst/>
          </a:blip>
          <a:srcRect r="6719"/>
          <a:stretch>
            <a:fillRect/>
          </a:stretch>
        </p:blipFill>
        <p:spPr>
          <a:xfrm>
            <a:off x="520996" y="2734254"/>
            <a:ext cx="7453425" cy="2670688"/>
          </a:xfrm>
          <a:prstGeom prst="rect">
            <a:avLst/>
          </a:prstGeom>
          <a:ln w="12700">
            <a:miter lim="400000"/>
          </a:ln>
        </p:spPr>
      </p:pic>
      <p:grpSp>
        <p:nvGrpSpPr>
          <p:cNvPr id="373" name="Bulle narrative : rectangle à coins arrondis 5"/>
          <p:cNvGrpSpPr/>
          <p:nvPr/>
        </p:nvGrpSpPr>
        <p:grpSpPr>
          <a:xfrm>
            <a:off x="5784112" y="1765005"/>
            <a:ext cx="4568429" cy="1122337"/>
            <a:chOff x="0" y="0"/>
            <a:chExt cx="4568428" cy="1122336"/>
          </a:xfrm>
        </p:grpSpPr>
        <p:sp>
          <p:nvSpPr>
            <p:cNvPr id="371" name="Figure"/>
            <p:cNvSpPr/>
            <p:nvPr/>
          </p:nvSpPr>
          <p:spPr>
            <a:xfrm>
              <a:off x="0" y="0"/>
              <a:ext cx="4568429" cy="1122337"/>
            </a:xfrm>
            <a:custGeom>
              <a:avLst/>
              <a:gdLst/>
              <a:ahLst/>
              <a:cxnLst>
                <a:cxn ang="0">
                  <a:pos x="wd2" y="hd2"/>
                </a:cxn>
                <a:cxn ang="5400000">
                  <a:pos x="wd2" y="hd2"/>
                </a:cxn>
                <a:cxn ang="10800000">
                  <a:pos x="wd2" y="hd2"/>
                </a:cxn>
                <a:cxn ang="16200000">
                  <a:pos x="wd2" y="hd2"/>
                </a:cxn>
              </a:cxnLst>
              <a:rect l="0" t="0" r="r" b="b"/>
              <a:pathLst>
                <a:path w="21600" h="21600" extrusionOk="0">
                  <a:moveTo>
                    <a:pt x="0" y="2490"/>
                  </a:moveTo>
                  <a:cubicBezTo>
                    <a:pt x="0" y="1115"/>
                    <a:pt x="274" y="0"/>
                    <a:pt x="612" y="0"/>
                  </a:cubicBezTo>
                  <a:lnTo>
                    <a:pt x="3600" y="0"/>
                  </a:lnTo>
                  <a:lnTo>
                    <a:pt x="20988" y="0"/>
                  </a:lnTo>
                  <a:cubicBezTo>
                    <a:pt x="21326" y="0"/>
                    <a:pt x="21600" y="1115"/>
                    <a:pt x="21600" y="2490"/>
                  </a:cubicBezTo>
                  <a:lnTo>
                    <a:pt x="21600" y="12448"/>
                  </a:lnTo>
                  <a:cubicBezTo>
                    <a:pt x="21600" y="13823"/>
                    <a:pt x="21326" y="14938"/>
                    <a:pt x="20988" y="14938"/>
                  </a:cubicBezTo>
                  <a:lnTo>
                    <a:pt x="9000" y="14938"/>
                  </a:lnTo>
                  <a:lnTo>
                    <a:pt x="2129" y="21600"/>
                  </a:lnTo>
                  <a:lnTo>
                    <a:pt x="3600" y="14938"/>
                  </a:lnTo>
                  <a:lnTo>
                    <a:pt x="612" y="14938"/>
                  </a:lnTo>
                  <a:cubicBezTo>
                    <a:pt x="274" y="14938"/>
                    <a:pt x="0" y="13823"/>
                    <a:pt x="0" y="12448"/>
                  </a:cubicBezTo>
                  <a:lnTo>
                    <a:pt x="0" y="12448"/>
                  </a:lnTo>
                  <a:lnTo>
                    <a:pt x="0" y="8714"/>
                  </a:lnTo>
                  <a:close/>
                </a:path>
              </a:pathLst>
            </a:custGeom>
            <a:solidFill>
              <a:srgbClr val="FFFFFF"/>
            </a:solidFill>
            <a:ln w="19050" cap="rnd">
              <a:solidFill>
                <a:srgbClr val="000000"/>
              </a:solidFill>
              <a:prstDash val="solid"/>
              <a:round/>
            </a:ln>
            <a:effectLst/>
          </p:spPr>
          <p:txBody>
            <a:bodyPr wrap="square" lIns="45719" tIns="45719" rIns="45719" bIns="45719" numCol="1" anchor="ctr">
              <a:noAutofit/>
            </a:bodyPr>
            <a:lstStyle/>
            <a:p>
              <a:pPr algn="ctr"/>
              <a:endParaRPr/>
            </a:p>
          </p:txBody>
        </p:sp>
        <p:sp>
          <p:nvSpPr>
            <p:cNvPr id="372" name="1- Entrez le code : GIADTB"/>
            <p:cNvSpPr txBox="1"/>
            <p:nvPr/>
          </p:nvSpPr>
          <p:spPr>
            <a:xfrm>
              <a:off x="37889" y="189968"/>
              <a:ext cx="4492650"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rPr dirty="0"/>
                <a:t>1- Entrez le code : </a:t>
              </a:r>
              <a:r>
                <a:rPr lang="fr-FR" sz="1500" b="0" dirty="0"/>
                <a:t>……………………….</a:t>
              </a:r>
              <a:endParaRPr sz="1500" b="0" dirty="0"/>
            </a:p>
          </p:txBody>
        </p:sp>
      </p:grpSp>
      <p:grpSp>
        <p:nvGrpSpPr>
          <p:cNvPr id="376" name="Bulle narrative : rectangle à coins arrondis 10"/>
          <p:cNvGrpSpPr/>
          <p:nvPr/>
        </p:nvGrpSpPr>
        <p:grpSpPr>
          <a:xfrm>
            <a:off x="6715259" y="2652822"/>
            <a:ext cx="5182547" cy="776178"/>
            <a:chOff x="0" y="0"/>
            <a:chExt cx="5182546" cy="776176"/>
          </a:xfrm>
        </p:grpSpPr>
        <p:sp>
          <p:nvSpPr>
            <p:cNvPr id="374" name="Figure"/>
            <p:cNvSpPr/>
            <p:nvPr/>
          </p:nvSpPr>
          <p:spPr>
            <a:xfrm>
              <a:off x="0" y="0"/>
              <a:ext cx="5182547" cy="776177"/>
            </a:xfrm>
            <a:custGeom>
              <a:avLst/>
              <a:gdLst/>
              <a:ahLst/>
              <a:cxnLst>
                <a:cxn ang="0">
                  <a:pos x="wd2" y="hd2"/>
                </a:cxn>
                <a:cxn ang="5400000">
                  <a:pos x="wd2" y="hd2"/>
                </a:cxn>
                <a:cxn ang="10800000">
                  <a:pos x="wd2" y="hd2"/>
                </a:cxn>
                <a:cxn ang="16200000">
                  <a:pos x="wd2" y="hd2"/>
                </a:cxn>
              </a:cxnLst>
              <a:rect l="0" t="0" r="r" b="b"/>
              <a:pathLst>
                <a:path w="21600" h="21600" extrusionOk="0">
                  <a:moveTo>
                    <a:pt x="5602" y="3600"/>
                  </a:moveTo>
                  <a:cubicBezTo>
                    <a:pt x="5602" y="1612"/>
                    <a:pt x="5844" y="0"/>
                    <a:pt x="6142" y="0"/>
                  </a:cubicBezTo>
                  <a:lnTo>
                    <a:pt x="8269" y="0"/>
                  </a:lnTo>
                  <a:lnTo>
                    <a:pt x="21061" y="0"/>
                  </a:lnTo>
                  <a:cubicBezTo>
                    <a:pt x="21359" y="0"/>
                    <a:pt x="21600" y="1612"/>
                    <a:pt x="21600" y="3600"/>
                  </a:cubicBezTo>
                  <a:lnTo>
                    <a:pt x="21600" y="3600"/>
                  </a:lnTo>
                  <a:lnTo>
                    <a:pt x="21600" y="18000"/>
                  </a:lnTo>
                  <a:cubicBezTo>
                    <a:pt x="21600" y="19988"/>
                    <a:pt x="21359" y="21600"/>
                    <a:pt x="21061" y="21600"/>
                  </a:cubicBezTo>
                  <a:lnTo>
                    <a:pt x="6142" y="21600"/>
                  </a:lnTo>
                  <a:cubicBezTo>
                    <a:pt x="5844" y="21600"/>
                    <a:pt x="5602" y="19988"/>
                    <a:pt x="5602" y="18000"/>
                  </a:cubicBezTo>
                  <a:lnTo>
                    <a:pt x="5602" y="9000"/>
                  </a:lnTo>
                  <a:lnTo>
                    <a:pt x="0" y="8154"/>
                  </a:lnTo>
                  <a:lnTo>
                    <a:pt x="5602" y="3600"/>
                  </a:lnTo>
                  <a:close/>
                </a:path>
              </a:pathLst>
            </a:custGeom>
            <a:solidFill>
              <a:srgbClr val="FFFFFF"/>
            </a:solidFill>
            <a:ln w="19050" cap="rnd">
              <a:solidFill>
                <a:srgbClr val="000000"/>
              </a:solidFill>
              <a:prstDash val="solid"/>
              <a:round/>
            </a:ln>
            <a:effectLst/>
          </p:spPr>
          <p:txBody>
            <a:bodyPr wrap="square" lIns="45719" tIns="45719" rIns="45719" bIns="45719" numCol="1" anchor="ctr">
              <a:noAutofit/>
            </a:bodyPr>
            <a:lstStyle/>
            <a:p>
              <a:pPr algn="ctr"/>
              <a:endParaRPr/>
            </a:p>
          </p:txBody>
        </p:sp>
        <p:sp>
          <p:nvSpPr>
            <p:cNvPr id="375" name="2- Cliquez sur le bouton vert"/>
            <p:cNvSpPr txBox="1"/>
            <p:nvPr/>
          </p:nvSpPr>
          <p:spPr>
            <a:xfrm>
              <a:off x="1382110" y="189968"/>
              <a:ext cx="3762547"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lvl1pPr>
            </a:lstStyle>
            <a:p>
              <a:r>
                <a:t>2- Cliquez sur le bouton vert</a:t>
              </a:r>
            </a:p>
          </p:txBody>
        </p:sp>
      </p:grpSp>
      <p:grpSp>
        <p:nvGrpSpPr>
          <p:cNvPr id="379" name="Bulle narrative : rectangle à coins arrondis 11"/>
          <p:cNvGrpSpPr/>
          <p:nvPr/>
        </p:nvGrpSpPr>
        <p:grpSpPr>
          <a:xfrm>
            <a:off x="8063796" y="3660242"/>
            <a:ext cx="3842856" cy="1145674"/>
            <a:chOff x="0" y="0"/>
            <a:chExt cx="3842854" cy="1145672"/>
          </a:xfrm>
        </p:grpSpPr>
        <p:sp>
          <p:nvSpPr>
            <p:cNvPr id="377" name="Figure"/>
            <p:cNvSpPr/>
            <p:nvPr/>
          </p:nvSpPr>
          <p:spPr>
            <a:xfrm>
              <a:off x="0" y="0"/>
              <a:ext cx="3842855" cy="1145673"/>
            </a:xfrm>
            <a:custGeom>
              <a:avLst/>
              <a:gdLst/>
              <a:ahLst/>
              <a:cxnLst>
                <a:cxn ang="0">
                  <a:pos x="wd2" y="hd2"/>
                </a:cxn>
                <a:cxn ang="5400000">
                  <a:pos x="wd2" y="hd2"/>
                </a:cxn>
                <a:cxn ang="10800000">
                  <a:pos x="wd2" y="hd2"/>
                </a:cxn>
                <a:cxn ang="16200000">
                  <a:pos x="wd2" y="hd2"/>
                </a:cxn>
              </a:cxnLst>
              <a:rect l="0" t="0" r="r" b="b"/>
              <a:pathLst>
                <a:path w="21600" h="21600" extrusionOk="0">
                  <a:moveTo>
                    <a:pt x="25" y="3600"/>
                  </a:moveTo>
                  <a:cubicBezTo>
                    <a:pt x="25" y="1612"/>
                    <a:pt x="506" y="0"/>
                    <a:pt x="1099" y="0"/>
                  </a:cubicBezTo>
                  <a:lnTo>
                    <a:pt x="3621" y="0"/>
                  </a:lnTo>
                  <a:lnTo>
                    <a:pt x="20527" y="0"/>
                  </a:lnTo>
                  <a:cubicBezTo>
                    <a:pt x="21119" y="0"/>
                    <a:pt x="21600" y="1612"/>
                    <a:pt x="21600" y="3600"/>
                  </a:cubicBezTo>
                  <a:lnTo>
                    <a:pt x="21600" y="3600"/>
                  </a:lnTo>
                  <a:lnTo>
                    <a:pt x="21600" y="18000"/>
                  </a:lnTo>
                  <a:cubicBezTo>
                    <a:pt x="21600" y="19988"/>
                    <a:pt x="21119" y="21600"/>
                    <a:pt x="20527" y="21600"/>
                  </a:cubicBezTo>
                  <a:lnTo>
                    <a:pt x="1099" y="21600"/>
                  </a:lnTo>
                  <a:cubicBezTo>
                    <a:pt x="506" y="21600"/>
                    <a:pt x="25" y="19988"/>
                    <a:pt x="25" y="18000"/>
                  </a:cubicBezTo>
                  <a:lnTo>
                    <a:pt x="25" y="9000"/>
                  </a:lnTo>
                  <a:lnTo>
                    <a:pt x="0" y="10521"/>
                  </a:lnTo>
                  <a:lnTo>
                    <a:pt x="25" y="3600"/>
                  </a:lnTo>
                  <a:close/>
                </a:path>
              </a:pathLst>
            </a:custGeom>
            <a:solidFill>
              <a:srgbClr val="FFFFFF"/>
            </a:solidFill>
            <a:ln w="19050" cap="rnd">
              <a:solidFill>
                <a:srgbClr val="000000"/>
              </a:solidFill>
              <a:prstDash val="solid"/>
              <a:round/>
            </a:ln>
            <a:effectLst/>
          </p:spPr>
          <p:txBody>
            <a:bodyPr wrap="square" lIns="45719" tIns="45719" rIns="45719" bIns="45719" numCol="1" anchor="ctr">
              <a:noAutofit/>
            </a:bodyPr>
            <a:lstStyle/>
            <a:p>
              <a:endParaRPr/>
            </a:p>
          </p:txBody>
        </p:sp>
        <p:sp>
          <p:nvSpPr>
            <p:cNvPr id="378" name="3- Tapez votre liste de mots en faisant attention à ne pas répéter ceux des collègues"/>
            <p:cNvSpPr txBox="1"/>
            <p:nvPr/>
          </p:nvSpPr>
          <p:spPr>
            <a:xfrm>
              <a:off x="60455" y="69916"/>
              <a:ext cx="3726474" cy="1005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2000" b="1"/>
              </a:lvl1pPr>
            </a:lstStyle>
            <a:p>
              <a:r>
                <a:t>3- Tapez votre liste de mots en faisant attention à ne pas répéter ceux des collègues</a:t>
              </a:r>
            </a:p>
          </p:txBody>
        </p:sp>
      </p:grpSp>
      <p:grpSp>
        <p:nvGrpSpPr>
          <p:cNvPr id="382" name="Bulle narrative : rectangle à coins arrondis 12"/>
          <p:cNvGrpSpPr/>
          <p:nvPr/>
        </p:nvGrpSpPr>
        <p:grpSpPr>
          <a:xfrm>
            <a:off x="8063796" y="5037158"/>
            <a:ext cx="3842856" cy="1145674"/>
            <a:chOff x="0" y="0"/>
            <a:chExt cx="3842854" cy="1145672"/>
          </a:xfrm>
        </p:grpSpPr>
        <p:sp>
          <p:nvSpPr>
            <p:cNvPr id="380" name="Figure"/>
            <p:cNvSpPr/>
            <p:nvPr/>
          </p:nvSpPr>
          <p:spPr>
            <a:xfrm>
              <a:off x="0" y="0"/>
              <a:ext cx="3842855" cy="1145673"/>
            </a:xfrm>
            <a:custGeom>
              <a:avLst/>
              <a:gdLst/>
              <a:ahLst/>
              <a:cxnLst>
                <a:cxn ang="0">
                  <a:pos x="wd2" y="hd2"/>
                </a:cxn>
                <a:cxn ang="5400000">
                  <a:pos x="wd2" y="hd2"/>
                </a:cxn>
                <a:cxn ang="10800000">
                  <a:pos x="wd2" y="hd2"/>
                </a:cxn>
                <a:cxn ang="16200000">
                  <a:pos x="wd2" y="hd2"/>
                </a:cxn>
              </a:cxnLst>
              <a:rect l="0" t="0" r="r" b="b"/>
              <a:pathLst>
                <a:path w="21600" h="21600" extrusionOk="0">
                  <a:moveTo>
                    <a:pt x="25" y="3600"/>
                  </a:moveTo>
                  <a:cubicBezTo>
                    <a:pt x="25" y="1612"/>
                    <a:pt x="506" y="0"/>
                    <a:pt x="1099" y="0"/>
                  </a:cubicBezTo>
                  <a:lnTo>
                    <a:pt x="3621" y="0"/>
                  </a:lnTo>
                  <a:lnTo>
                    <a:pt x="20527" y="0"/>
                  </a:lnTo>
                  <a:cubicBezTo>
                    <a:pt x="21119" y="0"/>
                    <a:pt x="21600" y="1612"/>
                    <a:pt x="21600" y="3600"/>
                  </a:cubicBezTo>
                  <a:lnTo>
                    <a:pt x="21600" y="3600"/>
                  </a:lnTo>
                  <a:lnTo>
                    <a:pt x="21600" y="18000"/>
                  </a:lnTo>
                  <a:cubicBezTo>
                    <a:pt x="21600" y="19988"/>
                    <a:pt x="21119" y="21600"/>
                    <a:pt x="20527" y="21600"/>
                  </a:cubicBezTo>
                  <a:lnTo>
                    <a:pt x="1099" y="21600"/>
                  </a:lnTo>
                  <a:cubicBezTo>
                    <a:pt x="506" y="21600"/>
                    <a:pt x="25" y="19988"/>
                    <a:pt x="25" y="18000"/>
                  </a:cubicBezTo>
                  <a:lnTo>
                    <a:pt x="25" y="9000"/>
                  </a:lnTo>
                  <a:lnTo>
                    <a:pt x="0" y="10521"/>
                  </a:lnTo>
                  <a:lnTo>
                    <a:pt x="25" y="3600"/>
                  </a:lnTo>
                  <a:close/>
                </a:path>
              </a:pathLst>
            </a:custGeom>
            <a:solidFill>
              <a:srgbClr val="FFFFFF"/>
            </a:solidFill>
            <a:ln w="19050" cap="rnd">
              <a:solidFill>
                <a:srgbClr val="000000"/>
              </a:solidFill>
              <a:prstDash val="solid"/>
              <a:round/>
            </a:ln>
            <a:effectLst/>
          </p:spPr>
          <p:txBody>
            <a:bodyPr wrap="square" lIns="45719" tIns="45719" rIns="45719" bIns="45719" numCol="1" anchor="ctr">
              <a:noAutofit/>
            </a:bodyPr>
            <a:lstStyle/>
            <a:p>
              <a:endParaRPr/>
            </a:p>
          </p:txBody>
        </p:sp>
        <p:sp>
          <p:nvSpPr>
            <p:cNvPr id="381" name="4- Quand un mot vous semble judicieux,…"/>
            <p:cNvSpPr txBox="1"/>
            <p:nvPr/>
          </p:nvSpPr>
          <p:spPr>
            <a:xfrm>
              <a:off x="60455" y="69916"/>
              <a:ext cx="3726474" cy="1005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2000" b="1"/>
              </a:pPr>
              <a:r>
                <a:t>4- Quand un mot vous semble judicieux, </a:t>
              </a:r>
            </a:p>
            <a:p>
              <a:pPr>
                <a:defRPr sz="2000" b="1"/>
              </a:pPr>
              <a:r>
                <a:t>likez-le!</a:t>
              </a:r>
            </a:p>
          </p:txBody>
        </p:sp>
      </p:grpSp>
      <p:pic>
        <p:nvPicPr>
          <p:cNvPr id="383" name="Image 13" descr="Image 13"/>
          <p:cNvPicPr>
            <a:picLocks noChangeAspect="1"/>
          </p:cNvPicPr>
          <p:nvPr/>
        </p:nvPicPr>
        <p:blipFill>
          <a:blip r:embed="rId3" cstate="print">
            <a:extLst/>
          </a:blip>
          <a:stretch>
            <a:fillRect/>
          </a:stretch>
        </p:blipFill>
        <p:spPr>
          <a:xfrm>
            <a:off x="10970761" y="5150113"/>
            <a:ext cx="851134" cy="719061"/>
          </a:xfrm>
          <a:prstGeom prst="rect">
            <a:avLst/>
          </a:prstGeom>
          <a:ln w="12700">
            <a:miter lim="400000"/>
          </a:ln>
        </p:spPr>
      </p:pic>
      <p:sp>
        <p:nvSpPr>
          <p:cNvPr id="5" name="Titre 4">
            <a:extLst>
              <a:ext uri="{FF2B5EF4-FFF2-40B4-BE49-F238E27FC236}">
                <a16:creationId xmlns:a16="http://schemas.microsoft.com/office/drawing/2014/main" id="{A86F93CA-4C27-4601-8A27-D765946CE03F}"/>
              </a:ext>
            </a:extLst>
          </p:cNvPr>
          <p:cNvSpPr>
            <a:spLocks noGrp="1"/>
          </p:cNvSpPr>
          <p:nvPr>
            <p:ph type="title"/>
          </p:nvPr>
        </p:nvSpPr>
        <p:spPr>
          <a:xfrm>
            <a:off x="520996" y="675167"/>
            <a:ext cx="11050115" cy="1005466"/>
          </a:xfrm>
        </p:spPr>
        <p:txBody>
          <a:bodyPr>
            <a:normAutofit fontScale="90000"/>
          </a:bodyPr>
          <a:lstStyle/>
          <a:p>
            <a:r>
              <a:rPr lang="fr-FR" b="1" dirty="0">
                <a:solidFill>
                  <a:schemeClr val="bg1"/>
                </a:solidFill>
                <a:latin typeface="Arial Rounded MT Bold" panose="020F0704030504030204" pitchFamily="34" charset="0"/>
              </a:rPr>
              <a:t>3- </a:t>
            </a:r>
            <a:r>
              <a:rPr lang="fr-FR" b="1" u="sng" dirty="0">
                <a:solidFill>
                  <a:schemeClr val="bg1"/>
                </a:solidFill>
                <a:latin typeface="Arial Rounded MT Bold" panose="020F0704030504030204" pitchFamily="34" charset="0"/>
              </a:rPr>
              <a:t>Atelier 1:</a:t>
            </a:r>
            <a:r>
              <a:rPr lang="fr-FR" b="1" dirty="0">
                <a:solidFill>
                  <a:schemeClr val="bg1"/>
                </a:solidFill>
                <a:latin typeface="Arial Rounded MT Bold" panose="020F0704030504030204" pitchFamily="34" charset="0"/>
              </a:rPr>
              <a:t> réalisons un 1</a:t>
            </a:r>
            <a:r>
              <a:rPr lang="fr-FR" b="1" baseline="29454" dirty="0">
                <a:solidFill>
                  <a:schemeClr val="bg1"/>
                </a:solidFill>
                <a:latin typeface="Arial Rounded MT Bold" panose="020F0704030504030204" pitchFamily="34" charset="0"/>
              </a:rPr>
              <a:t>er</a:t>
            </a:r>
            <a:r>
              <a:rPr lang="fr-FR" b="1" dirty="0">
                <a:solidFill>
                  <a:schemeClr val="bg1"/>
                </a:solidFill>
                <a:latin typeface="Arial Rounded MT Bold" panose="020F0704030504030204" pitchFamily="34" charset="0"/>
              </a:rPr>
              <a:t> feedback en collaboration grâce à WOOCLAP</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Espace réservé du numéro de diapositive 2"/>
          <p:cNvSpPr txBox="1">
            <a:spLocks noGrp="1"/>
          </p:cNvSpPr>
          <p:nvPr>
            <p:ph type="sldNum" sz="quarter" idx="2"/>
          </p:nvPr>
        </p:nvSpPr>
        <p:spPr>
          <a:xfrm>
            <a:off x="10630105" y="521424"/>
            <a:ext cx="301214" cy="523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9</a:t>
            </a:fld>
            <a:endParaRPr/>
          </a:p>
        </p:txBody>
      </p:sp>
      <p:sp>
        <p:nvSpPr>
          <p:cNvPr id="5" name="Titre 4">
            <a:extLst>
              <a:ext uri="{FF2B5EF4-FFF2-40B4-BE49-F238E27FC236}">
                <a16:creationId xmlns:a16="http://schemas.microsoft.com/office/drawing/2014/main" id="{A86F93CA-4C27-4601-8A27-D765946CE03F}"/>
              </a:ext>
            </a:extLst>
          </p:cNvPr>
          <p:cNvSpPr>
            <a:spLocks noGrp="1"/>
          </p:cNvSpPr>
          <p:nvPr>
            <p:ph type="title"/>
          </p:nvPr>
        </p:nvSpPr>
        <p:spPr>
          <a:xfrm>
            <a:off x="520996" y="675167"/>
            <a:ext cx="11050115" cy="1005466"/>
          </a:xfrm>
        </p:spPr>
        <p:txBody>
          <a:bodyPr>
            <a:normAutofit fontScale="90000"/>
          </a:bodyPr>
          <a:lstStyle/>
          <a:p>
            <a:r>
              <a:rPr lang="fr-FR" b="1" dirty="0">
                <a:solidFill>
                  <a:schemeClr val="bg1"/>
                </a:solidFill>
                <a:latin typeface="Arial Rounded MT Bold" panose="020F0704030504030204" pitchFamily="34" charset="0"/>
              </a:rPr>
              <a:t>3- </a:t>
            </a:r>
            <a:r>
              <a:rPr lang="fr-FR" b="1" u="sng" dirty="0">
                <a:solidFill>
                  <a:schemeClr val="bg1"/>
                </a:solidFill>
                <a:latin typeface="Arial Rounded MT Bold" panose="020F0704030504030204" pitchFamily="34" charset="0"/>
              </a:rPr>
              <a:t>Atelier 1:</a:t>
            </a:r>
            <a:r>
              <a:rPr lang="fr-FR" b="1" dirty="0">
                <a:solidFill>
                  <a:schemeClr val="bg1"/>
                </a:solidFill>
                <a:latin typeface="Arial Rounded MT Bold" panose="020F0704030504030204" pitchFamily="34" charset="0"/>
              </a:rPr>
              <a:t> nuage de mots collaboratif sur le site WOOCLAP: </a:t>
            </a:r>
          </a:p>
        </p:txBody>
      </p:sp>
      <p:pic>
        <p:nvPicPr>
          <p:cNvPr id="2" name="Image 1">
            <a:extLst>
              <a:ext uri="{FF2B5EF4-FFF2-40B4-BE49-F238E27FC236}">
                <a16:creationId xmlns:a16="http://schemas.microsoft.com/office/drawing/2014/main" id="{C87E9034-CF85-47C2-A0EA-18BE4E49CE0D}"/>
              </a:ext>
            </a:extLst>
          </p:cNvPr>
          <p:cNvPicPr>
            <a:picLocks noChangeAspect="1"/>
          </p:cNvPicPr>
          <p:nvPr/>
        </p:nvPicPr>
        <p:blipFill>
          <a:blip r:embed="rId2"/>
          <a:stretch>
            <a:fillRect/>
          </a:stretch>
        </p:blipFill>
        <p:spPr>
          <a:xfrm>
            <a:off x="260498" y="2115422"/>
            <a:ext cx="11671003" cy="1455506"/>
          </a:xfrm>
          <a:prstGeom prst="rect">
            <a:avLst/>
          </a:prstGeom>
        </p:spPr>
      </p:pic>
      <p:pic>
        <p:nvPicPr>
          <p:cNvPr id="3" name="Image 2">
            <a:extLst>
              <a:ext uri="{FF2B5EF4-FFF2-40B4-BE49-F238E27FC236}">
                <a16:creationId xmlns:a16="http://schemas.microsoft.com/office/drawing/2014/main" id="{7334F38D-D189-4483-A75F-08ECC653E55C}"/>
              </a:ext>
            </a:extLst>
          </p:cNvPr>
          <p:cNvPicPr>
            <a:picLocks noChangeAspect="1"/>
          </p:cNvPicPr>
          <p:nvPr/>
        </p:nvPicPr>
        <p:blipFill>
          <a:blip r:embed="rId3"/>
          <a:stretch>
            <a:fillRect/>
          </a:stretch>
        </p:blipFill>
        <p:spPr>
          <a:xfrm>
            <a:off x="260498" y="3651639"/>
            <a:ext cx="11671003" cy="2252449"/>
          </a:xfrm>
          <a:prstGeom prst="rect">
            <a:avLst/>
          </a:prstGeom>
        </p:spPr>
      </p:pic>
    </p:spTree>
    <p:extLst>
      <p:ext uri="{BB962C8B-B14F-4D97-AF65-F5344CB8AC3E}">
        <p14:creationId xmlns:p14="http://schemas.microsoft.com/office/powerpoint/2010/main" val="34651791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Salle d’Ions&#10;">
  <a:themeElements>
    <a:clrScheme name="Salle d’Ions&#10;">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Salle d’Ions&#10;">
      <a:majorFont>
        <a:latin typeface="Helvetica"/>
        <a:ea typeface="Helvetica"/>
        <a:cs typeface="Helvetica"/>
      </a:majorFont>
      <a:minorFont>
        <a:latin typeface="Calibri"/>
        <a:ea typeface="Calibri"/>
        <a:cs typeface="Calibri"/>
      </a:minorFont>
    </a:fontScheme>
    <a:fmtScheme name="Salle d’Ions&#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lle d’Ions&#10;">
  <a:themeElements>
    <a:clrScheme name="Salle d’Ions&#10;">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Salle d’Ions&#10;">
      <a:majorFont>
        <a:latin typeface="Helvetica"/>
        <a:ea typeface="Helvetica"/>
        <a:cs typeface="Helvetica"/>
      </a:majorFont>
      <a:minorFont>
        <a:latin typeface="Calibri"/>
        <a:ea typeface="Calibri"/>
        <a:cs typeface="Calibri"/>
      </a:minorFont>
    </a:fontScheme>
    <a:fmtScheme name="Salle d’Ions&#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750</TotalTime>
  <Words>2398</Words>
  <Application>Microsoft Office PowerPoint</Application>
  <PresentationFormat>Grand écran</PresentationFormat>
  <Paragraphs>310</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Arial Rounded MT Bold</vt:lpstr>
      <vt:lpstr>Calibri</vt:lpstr>
      <vt:lpstr>Century Gothic</vt:lpstr>
      <vt:lpstr>Helvetica</vt:lpstr>
      <vt:lpstr>Salle d’Ions
</vt:lpstr>
      <vt:lpstr>Rentrée 2019 Réforme, nouveau référentiel de LV, modalités d'examen</vt:lpstr>
      <vt:lpstr>Déroulé de la formation: 09:15 10:15-10:30: pause 11:45: déjeuner   13:15 15:15-15:30: pause 16:30 ou 16:00 si pas de pause à 15:15</vt:lpstr>
      <vt:lpstr>1-Transformation de la voie professionnelle Rentrée 2019</vt:lpstr>
      <vt:lpstr>1-Transformation de la voie professionnelle Rentrée 2019</vt:lpstr>
      <vt:lpstr> </vt:lpstr>
      <vt:lpstr> </vt:lpstr>
      <vt:lpstr>Présentation PowerPoint</vt:lpstr>
      <vt:lpstr>3- Atelier 1: réalisons un 1er feedback en collaboration grâce à WOOCLAP</vt:lpstr>
      <vt:lpstr>3- Atelier 1: nuage de mots collaboratif sur le site WOOCLAP: </vt:lpstr>
      <vt:lpstr>4- Atelier 2: et vous, le numérique, où en êtes-vous? Quels outils utilisez-vous pour …?  Choisissez trois thèmes et listez les applis ou ressources numériques que vous utilisez avec vos classes.</vt:lpstr>
      <vt:lpstr>Des idées et pistes de ressources numériques:</vt:lpstr>
      <vt:lpstr>5- Le retour des compétences  oubliées : la PE </vt:lpstr>
      <vt:lpstr>5: Le retour des compétences oubliées: la PE —&gt; Consolider et enrichir la langue</vt:lpstr>
      <vt:lpstr>5: Le retour des compétences oubliées: la PE —&gt; Consolider et enrichir la langue</vt:lpstr>
      <vt:lpstr>5- Le retour des compétences oubliées :   —&gt; l’Interaction écrite</vt:lpstr>
      <vt:lpstr> Atelier 3 : Quelles productions écrites attendre en CAP et en Bac Pro?   </vt:lpstr>
      <vt:lpstr>5: Le retour des compétences oubliées: la CO —&gt; La phonologie</vt:lpstr>
      <vt:lpstr>6. Les nouvelles modalités de certification LV-A et B</vt:lpstr>
      <vt:lpstr>6. Progressivité, programmation</vt:lpstr>
      <vt:lpstr>6. Epreuves obligatoires: sous épreuves 1</vt:lpstr>
      <vt:lpstr>6. Epreuves obligatoires: sous épreuves 1</vt:lpstr>
      <vt:lpstr>6. Epreuves obligatoires: sous-épreuve 2:</vt:lpstr>
      <vt:lpstr>6. Epreuves obligatoires: sous-épreuve 2:</vt:lpstr>
      <vt:lpstr>6. Epreuves obligatoires: sous-épreuve 2:</vt:lpstr>
      <vt:lpstr>6. Epreuves obligatoires: sous-épreuve 2:</vt:lpstr>
      <vt:lpstr>6. Epreuves ponctuelles facultatives ou obligatoires:</vt:lpstr>
      <vt:lpstr>7. LA MEDIATION (CECRL 2017)  </vt:lpstr>
      <vt:lpstr>7. La médiation (CECRL 2017)</vt:lpstr>
      <vt:lpstr>6. La médiation (CECRL 2017)</vt:lpstr>
      <vt:lpstr>6. La médiation (CECRL 2017)</vt:lpstr>
      <vt:lpstr>Atelier 4: par groupe de 3 ou 4, proposez par niveau:   -un projet - une TF orale et écrite:  - un exemple d’activité de médiation évaluable - le/les contextes d’utilisation de la LV  ( vie perso et pro associés ou alternés)  </vt:lpstr>
      <vt:lpstr>Références et textes réglementaires:</vt:lpstr>
      <vt:lpstr>MERCI DE VOTRE ATTENTION et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2019 Réforme, nouveau référentiel de LV, modalités d'examen</dc:title>
  <dc:creator>Isabelle Valentin</dc:creator>
  <cp:lastModifiedBy>Isabelle Valentin</cp:lastModifiedBy>
  <cp:revision>34</cp:revision>
  <dcterms:modified xsi:type="dcterms:W3CDTF">2019-05-27T16:52:38Z</dcterms:modified>
</cp:coreProperties>
</file>