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26" r:id="rId2"/>
  </p:sldMasterIdLst>
  <p:notesMasterIdLst>
    <p:notesMasterId r:id="rId18"/>
  </p:notesMasterIdLst>
  <p:sldIdLst>
    <p:sldId id="274" r:id="rId3"/>
    <p:sldId id="277" r:id="rId4"/>
    <p:sldId id="278" r:id="rId5"/>
    <p:sldId id="294" r:id="rId6"/>
    <p:sldId id="279" r:id="rId7"/>
    <p:sldId id="283" r:id="rId8"/>
    <p:sldId id="281" r:id="rId9"/>
    <p:sldId id="282" r:id="rId10"/>
    <p:sldId id="284" r:id="rId11"/>
    <p:sldId id="286" r:id="rId12"/>
    <p:sldId id="287" r:id="rId13"/>
    <p:sldId id="285" r:id="rId14"/>
    <p:sldId id="280" r:id="rId15"/>
    <p:sldId id="296" r:id="rId16"/>
    <p:sldId id="29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50CEB-381F-47A7-8257-7F8F8051D5C4}" type="datetimeFigureOut">
              <a:rPr lang="fr-FR" smtClean="0"/>
              <a:t>13/07/2019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1373F-4B8C-416B-B1CD-614EB45956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395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765-3E62-4D0E-9F68-23904FED7C5B}" type="datetime1">
              <a:rPr lang="fr-FR" smtClean="0"/>
              <a:t>13/07/2019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93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4811-E2A9-4044-8F45-322DF8013A42}" type="datetime1">
              <a:rPr lang="fr-FR" smtClean="0"/>
              <a:t>13/07/2019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4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1D8B-C7E0-45BE-AA9C-A40ECA2E3EC9}" type="datetime1">
              <a:rPr lang="fr-FR" smtClean="0"/>
              <a:t>13/07/2019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3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31B6CD-A143-4AEF-B973-8328192EB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BD296D-A8FB-41E5-87FA-A2218056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FCF1FD-47A3-481F-B8CF-F1CDA61DEF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1E4BBF-B19F-4687-A2E6-D67B9BF636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62D075-59F5-4E5D-911D-7063FF25D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9FA305-45D6-4C04-AD87-4430BFB79E92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20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015229-D3CB-4EB4-BD8B-22561DC8B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14D63F-C61F-4846-B12A-E2700C102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9DC3FC-5AB8-454C-8291-189A1DFA53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F48BE6-BD7E-4152-84A1-92CE30B634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60D0EE-7893-4546-8244-1D5C96CDDE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B506C6-4B6F-46B0-B1BF-ECA415EB6AF4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15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94F4C6-D9A4-4DF7-A89E-C8B508FB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0311B5-5D3B-4677-BB89-8CECD3F69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4A2DCF-4E9E-4DDA-AB4B-3A7B117914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AD6800-4ACD-498F-9F77-4FCB7084E1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AD2E45-060C-4C74-A958-430CFB1516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D8AF52-26A4-4A6F-B629-C3A64759E595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38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763870-558A-4F9B-B80A-A7197C6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6F1DE4-CB7A-4F48-A125-C7CD2C87D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A01005-B206-4CA2-A894-C6869F536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AEF272-D785-447C-B02B-F33D97AAF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B1C8A1-F7E8-42DA-AB4C-E3B13A25C7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8991F7-C196-47DA-9625-7FF71B2F7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F0B327-CA8F-4EA5-AA49-ED39A559B8A1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087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A26EBF-A8EF-47D8-A2A0-E00CAA6A9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B15C6F-E743-4434-BB1D-27C9B6F7D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9F3C04-8942-4D12-8F7A-5748CC596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20EF56-309E-4748-ADD4-E64FF8D61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245C2F0-8CFA-4C8A-8065-540E9D49F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BF4487-2D18-447C-BDC3-208B1EEBBD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A6F0B6-620F-48EE-AB51-0A4A72569B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72F39E-C894-40B1-A681-6FC25139EA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C1388E-2463-4440-9F49-F2D21D40F04A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798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1126C1-F57C-4730-93CF-F0555014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F7DEEEE-119F-4C6D-807A-30BBB939D2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42C285A-F84A-4C54-9277-415534745D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E5C9A3-8A2A-4F6C-B26F-0BD258FF6D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353B52-D45C-446E-AE99-820AD8AC2A61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51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0F0F286-003F-4612-9449-D52117D787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81E45FE-2722-4964-8550-B09D45787E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299503-A00E-434E-A1AF-D1C56357A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36E274-5F26-42E1-991C-F2248BA5661F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678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111E0E-391F-4387-8388-E2C19E75F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5C4AB1-8346-41C6-B0A7-A052C6D0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71D526-775C-42D0-B52E-553819364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304352-2B13-40F2-9D83-0DC8081C78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D03EEA-B4D7-49EA-8CCB-3B987AEA10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CC1185-7EFA-4F61-81D9-FC0CB144C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56773-0B34-4FD6-9A9C-D6E8FC59995A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7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54CB-B2F5-4CF5-9BC9-5C2B4830D6CA}" type="datetime1">
              <a:rPr lang="fr-FR" smtClean="0"/>
              <a:t>13/07/2019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007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03112-039A-4519-9974-AD69E4D5A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F483975-240C-46DF-8AD2-AB50DA42A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97A2EC-809B-48F2-9A69-55541C04D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D47C7A-33B3-4E01-A5D6-C43D832F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2A6D0F-A760-4E13-9C63-AF1E0CC0DE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9DDFBE-1ADE-4821-8E4F-8D03986D4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A0543B-2D69-4799-85A2-7917EB4DD45D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571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AB90C-FAF9-4A57-B098-9B17D081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0BAAF2-49CA-4445-B68B-CD82B4783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A56476-1205-4A7E-8495-023A4299C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8846F9-DF0C-4F35-A043-D14AA299E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46FC00-74F2-48DF-BF35-7114ED19A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0AD5D7-53B5-4390-8EDB-905A1B33B163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93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9B27B2E-D151-429E-AF31-975478318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056529-94E7-46C6-B8EC-BEB66A419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D8A0A7-D8DB-4938-AA53-7E5B5DC76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006D43-1D26-43F2-B856-D7B7FB1DB0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0A2C75-828A-4553-AC1A-177670F8C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640D67-4A5A-4322-9E2C-54440991B810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6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DE554F8-0BEF-46F1-85BD-75F676120EE1}" type="datetime1">
              <a:rPr lang="fr-FR" smtClean="0"/>
              <a:t>13/07/2019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fr-FR"/>
              <a:t>Juin 2019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62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BBC6-C6F7-402D-A055-E14D292DE6CA}" type="datetime1">
              <a:rPr lang="fr-FR" smtClean="0"/>
              <a:t>13/07/2019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68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E92-C1C7-4518-8C19-7C141940384F}" type="datetime1">
              <a:rPr lang="fr-FR" smtClean="0"/>
              <a:t>13/07/2019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3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924A-4779-4C64-BAB3-6A0D0AD9080F}" type="datetime1">
              <a:rPr lang="fr-FR" smtClean="0"/>
              <a:t>13/07/2019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67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5C62-DF8E-4DB6-9410-82B8CFA4BB13}" type="datetime1">
              <a:rPr lang="fr-FR" smtClean="0"/>
              <a:t>13/07/2019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2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B708-D6E1-40C0-B1F1-56BE304C58F4}" type="datetime1">
              <a:rPr lang="fr-FR" smtClean="0"/>
              <a:t>13/07/2019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46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4D72C80-F610-4C15-8893-6F0872D53D9B}" type="datetime1">
              <a:rPr lang="fr-FR" smtClean="0"/>
              <a:t>13/07/2019</a:t>
            </a:fld>
            <a:endParaRPr lang="fr-F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09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8DF49BF3-58AB-4907-B75E-D1E63ED6E85D}" type="datetime1">
              <a:rPr lang="fr-FR" smtClean="0"/>
              <a:t>13/07/2019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fr-FR"/>
              <a:t>Juin 2019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7CD15E0-25FD-4B43-A632-4E62F3ACB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91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3C4E984-0972-4D4A-A9DA-48548D2DE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924956F-B61F-4248-BB70-47AF48D4C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D389705-727F-46C8-A52C-844D68282E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70A296-FDAE-4D37-9F18-9DB48FE209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Réforme du lycée GT - formation LVE anglais - académie de Poitiers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443892-40FB-4E4C-BA1B-8D79423F0F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9AF0D2-C2C2-49AD-B1DF-75F8C6B63F03}" type="slidenum">
              <a:rPr lang="fr-FR" alt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70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lison.charamon-hill@ac-poitiers.fr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6000" dirty="0"/>
              <a:t>Langues, littératures et cultures étrangères et régionales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37112" y="4909671"/>
            <a:ext cx="9460500" cy="772815"/>
          </a:xfrm>
        </p:spPr>
        <p:txBody>
          <a:bodyPr>
            <a:normAutofit/>
          </a:bodyPr>
          <a:lstStyle/>
          <a:p>
            <a:r>
              <a:rPr lang="fr-FR" sz="2800" dirty="0"/>
              <a:t>II. Aborder l’étude d’une œuvre complète.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162" y="4588806"/>
            <a:ext cx="1634419" cy="182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45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0342" y="612647"/>
            <a:ext cx="10058400" cy="1609344"/>
          </a:xfrm>
        </p:spPr>
        <p:txBody>
          <a:bodyPr/>
          <a:lstStyle/>
          <a:p>
            <a:r>
              <a:rPr lang="fr-FR" dirty="0"/>
              <a:t>Encourager le goût et la pratique de la lecture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1717" y="2404554"/>
            <a:ext cx="10894662" cy="4050792"/>
          </a:xfrm>
        </p:spPr>
        <p:txBody>
          <a:bodyPr/>
          <a:lstStyle/>
          <a:p>
            <a:pPr lvl="1"/>
            <a:r>
              <a:rPr lang="fr-FR" sz="2400" dirty="0"/>
              <a:t>Organiser du temps de lecture silencieuse en classe </a:t>
            </a:r>
          </a:p>
          <a:p>
            <a:pPr lvl="1"/>
            <a:r>
              <a:rPr lang="fr-FR" sz="2400" b="1" dirty="0"/>
              <a:t>S’inspirer de </a:t>
            </a:r>
            <a:r>
              <a:rPr lang="fr-FR" sz="2400" b="1" dirty="0" err="1"/>
              <a:t>Booktube</a:t>
            </a:r>
            <a:endParaRPr lang="fr-FR" sz="2400" dirty="0"/>
          </a:p>
          <a:p>
            <a:pPr lvl="1"/>
            <a:r>
              <a:rPr lang="fr-FR" sz="2400" dirty="0"/>
              <a:t>Organiser des échanges avec des auteurs (rencontres réelles ou virtuelles) des traducteurs ou des illustrateurs</a:t>
            </a:r>
          </a:p>
          <a:p>
            <a:pPr lvl="1"/>
            <a:r>
              <a:rPr lang="fr-FR" sz="2400" b="1" dirty="0"/>
              <a:t>Conférences en lignes, visites virtuelles</a:t>
            </a:r>
            <a:r>
              <a:rPr lang="fr-FR" sz="2400" dirty="0"/>
              <a:t> de lieu de vie ou de travail de différents écrivains </a:t>
            </a:r>
          </a:p>
          <a:p>
            <a:pPr lvl="1"/>
            <a:r>
              <a:rPr lang="fr-FR" sz="2400" dirty="0"/>
              <a:t>Ecouter des enregistrements d’auteurs parlant de leur travail ou lisant des extraits de leurs œuvres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65005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Aborder des extraits comme objets littéraires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0560" y="2426485"/>
            <a:ext cx="10296975" cy="3846299"/>
          </a:xfrm>
        </p:spPr>
        <p:txBody>
          <a:bodyPr>
            <a:normAutofit fontScale="92500" lnSpcReduction="20000"/>
          </a:bodyPr>
          <a:lstStyle/>
          <a:p>
            <a:pPr marL="228600" lvl="1">
              <a:spcBef>
                <a:spcPts val="1000"/>
              </a:spcBef>
            </a:pPr>
            <a:r>
              <a:rPr lang="fr-FR" sz="2200" dirty="0"/>
              <a:t>Etude stylistique (les choix grammaticaux, lexicaux, sonores… opérés par l’auteur et donc, l’effet produit sur le destinataire) </a:t>
            </a:r>
          </a:p>
          <a:p>
            <a:pPr marL="228600" lvl="1">
              <a:spcBef>
                <a:spcPts val="1000"/>
              </a:spcBef>
            </a:pPr>
            <a:endParaRPr lang="fr-FR" sz="2200" dirty="0"/>
          </a:p>
          <a:p>
            <a:pPr marL="228600" lvl="1">
              <a:spcBef>
                <a:spcPts val="1000"/>
              </a:spcBef>
            </a:pPr>
            <a:r>
              <a:rPr lang="fr-FR" sz="2200" dirty="0"/>
              <a:t>Traduire des extraits</a:t>
            </a:r>
          </a:p>
          <a:p>
            <a:pPr marL="228600" lvl="1">
              <a:spcBef>
                <a:spcPts val="1000"/>
              </a:spcBef>
            </a:pPr>
            <a:endParaRPr lang="fr-FR" sz="2200" dirty="0"/>
          </a:p>
          <a:p>
            <a:pPr marL="228600" lvl="1">
              <a:spcBef>
                <a:spcPts val="1000"/>
              </a:spcBef>
            </a:pPr>
            <a:r>
              <a:rPr lang="fr-FR" sz="2200" dirty="0"/>
              <a:t>Mémorisation (poèmes ou extraits courts)</a:t>
            </a:r>
          </a:p>
          <a:p>
            <a:pPr marL="0" lvl="1" indent="0">
              <a:spcBef>
                <a:spcPts val="1000"/>
              </a:spcBef>
              <a:buNone/>
            </a:pPr>
            <a:endParaRPr lang="fr-FR" sz="2200" dirty="0"/>
          </a:p>
          <a:p>
            <a:pPr marL="228600" lvl="1">
              <a:spcBef>
                <a:spcPts val="1000"/>
              </a:spcBef>
            </a:pPr>
            <a:r>
              <a:rPr lang="fr-FR" sz="2200" dirty="0"/>
              <a:t>Lecture expressive (enregistrement audio ou filmique avec illustrations visuelles ou sonores)</a:t>
            </a:r>
          </a:p>
          <a:p>
            <a:pPr marL="0" lvl="1" indent="0">
              <a:spcBef>
                <a:spcPts val="1000"/>
              </a:spcBef>
              <a:buNone/>
            </a:pPr>
            <a:endParaRPr lang="fr-FR" sz="2200" dirty="0"/>
          </a:p>
          <a:p>
            <a:pPr marL="228600" lvl="1">
              <a:spcBef>
                <a:spcPts val="1000"/>
              </a:spcBef>
            </a:pPr>
            <a:r>
              <a:rPr lang="fr-FR" sz="2200" dirty="0"/>
              <a:t>Carnet de lecture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2379922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717" y="612648"/>
            <a:ext cx="10058400" cy="1609344"/>
          </a:xfrm>
        </p:spPr>
        <p:txBody>
          <a:bodyPr>
            <a:normAutofit/>
          </a:bodyPr>
          <a:lstStyle/>
          <a:p>
            <a:r>
              <a:rPr lang="fr-FR" sz="5400" dirty="0"/>
              <a:t>Les écueils à éviter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895" y="2221992"/>
            <a:ext cx="11122428" cy="4050792"/>
          </a:xfrm>
        </p:spPr>
        <p:txBody>
          <a:bodyPr>
            <a:normAutofit/>
          </a:bodyPr>
          <a:lstStyle/>
          <a:p>
            <a:r>
              <a:rPr lang="fr-FR" sz="2800" dirty="0"/>
              <a:t>Approche exclusivement frontale (magistrale)</a:t>
            </a:r>
          </a:p>
          <a:p>
            <a:r>
              <a:rPr lang="fr-FR" sz="2800" dirty="0"/>
              <a:t>Approche exclusivement littéraire</a:t>
            </a:r>
          </a:p>
          <a:p>
            <a:r>
              <a:rPr lang="fr-FR" sz="2800" dirty="0"/>
              <a:t>Non prise en compte de la spécificité du texte littéraire (se servir du texte uniquement comme prétexte pour faire parler les élèves ou comme source d’information)</a:t>
            </a:r>
          </a:p>
          <a:p>
            <a:r>
              <a:rPr lang="fr-FR" sz="2800" dirty="0"/>
              <a:t>Etude du texte trop détaillée</a:t>
            </a:r>
          </a:p>
          <a:p>
            <a:r>
              <a:rPr lang="fr-FR" sz="2800" dirty="0"/>
              <a:t>Excès d’aide parallèle au texte qui peut encourager l’élève à ne pas lire </a:t>
            </a:r>
          </a:p>
          <a:p>
            <a:endParaRPr lang="fr-FR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2251833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Suggestions d’évaluation formative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Vérification de connaissances (forme ludique, quiz, etc.)</a:t>
            </a:r>
          </a:p>
          <a:p>
            <a:r>
              <a:rPr lang="fr-FR" sz="2400" dirty="0"/>
              <a:t>Mise en valeur créative d’extraits de l’œuvre (lecture expressive, illustration etc.)</a:t>
            </a:r>
          </a:p>
          <a:p>
            <a:r>
              <a:rPr lang="fr-FR" sz="2400" dirty="0"/>
              <a:t>Rédaction critique</a:t>
            </a:r>
          </a:p>
          <a:p>
            <a:r>
              <a:rPr lang="fr-FR" sz="2400" dirty="0"/>
              <a:t>Ecriture d’invention</a:t>
            </a:r>
          </a:p>
          <a:p>
            <a:r>
              <a:rPr lang="fr-FR" sz="2400" dirty="0"/>
              <a:t>Ecriture collaborative</a:t>
            </a:r>
          </a:p>
          <a:p>
            <a:r>
              <a:rPr lang="fr-FR" sz="2400" dirty="0"/>
              <a:t>Débats</a:t>
            </a:r>
          </a:p>
          <a:p>
            <a:r>
              <a:rPr lang="fr-FR" sz="2400" dirty="0"/>
              <a:t>Forums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1264432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36BA109A-2144-493C-B22F-F9DB21437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28D262-1764-44FD-BD63-B3D03E6A1A17}"/>
              </a:ext>
            </a:extLst>
          </p:cNvPr>
          <p:cNvSpPr/>
          <p:nvPr/>
        </p:nvSpPr>
        <p:spPr>
          <a:xfrm>
            <a:off x="1628503" y="1720840"/>
            <a:ext cx="86389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fr-FR" alt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diaporama est extrait d’une présentation utilisée en support de formation dans les réunions départementales de juin 2019 à Angoulême, Saint-Jean d’Angély, Niort et Poitiers.</a:t>
            </a:r>
          </a:p>
          <a:p>
            <a:pPr algn="just">
              <a:spcBef>
                <a:spcPct val="0"/>
              </a:spcBef>
            </a:pPr>
            <a:endParaRPr lang="fr-FR" altLang="fr-FR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fr-FR" alt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a été conçu par l’inspection pédagogique régionale d’anglais de l’académie de Poitiers (Mmes Charamon-Hill et Luyer-Tanet) à partir des textes publiés par le Ministère de l’éducation nationale et de la jeunesse dont les références sont communiquées ; sa lecture ne saurait pour autant se substituer à celle de ces textes, qui seuls font autorité.</a:t>
            </a:r>
          </a:p>
          <a:p>
            <a:pPr algn="just">
              <a:spcBef>
                <a:spcPct val="0"/>
              </a:spcBef>
            </a:pPr>
            <a:endParaRPr lang="fr-FR" altLang="fr-FR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fr-FR" alt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L’inspection remercie Mmes Isabelle Briand, Myriam Campain, Laurence Dumont et Emilie </a:t>
            </a:r>
            <a:r>
              <a:rPr lang="fr-FR" altLang="fr-F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Vergeau</a:t>
            </a:r>
            <a:r>
              <a:rPr lang="fr-FR" alt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pour leur aide précieuse.</a:t>
            </a:r>
          </a:p>
          <a:p>
            <a:pPr algn="just">
              <a:spcBef>
                <a:spcPct val="0"/>
              </a:spcBef>
            </a:pPr>
            <a:endParaRPr lang="fr-FR" altLang="fr-FR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fr-FR" alt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: </a:t>
            </a:r>
            <a:r>
              <a:rPr lang="fr-FR" alt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alison.charamon-hill@ac-poitiers.fr</a:t>
            </a:r>
            <a:r>
              <a:rPr lang="fr-FR" alt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98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41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506" y="331263"/>
            <a:ext cx="10058400" cy="1344168"/>
          </a:xfrm>
        </p:spPr>
        <p:txBody>
          <a:bodyPr/>
          <a:lstStyle/>
          <a:p>
            <a:r>
              <a:rPr lang="fr-FR" dirty="0"/>
              <a:t>L’œuvre intégrale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2510" y="2507949"/>
            <a:ext cx="9027621" cy="4044973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fr-FR" sz="6400" dirty="0"/>
              <a:t>Une </a:t>
            </a:r>
            <a:r>
              <a:rPr lang="fr-FR" sz="6400" b="1" dirty="0"/>
              <a:t>séquence centrée sur l’œuvre</a:t>
            </a:r>
            <a:r>
              <a:rPr lang="fr-FR" sz="6400" dirty="0"/>
              <a:t> elle-même avec une problématique propre à la séquence, en lien direct avec l’œuvre </a:t>
            </a:r>
          </a:p>
          <a:p>
            <a:pPr lvl="2">
              <a:lnSpc>
                <a:spcPct val="120000"/>
              </a:lnSpc>
            </a:pPr>
            <a:r>
              <a:rPr lang="fr-FR" sz="6400" dirty="0"/>
              <a:t>Étude de </a:t>
            </a:r>
            <a:r>
              <a:rPr lang="fr-FR" sz="6400" b="1" dirty="0"/>
              <a:t>quelques chapitres / extraits </a:t>
            </a:r>
            <a:r>
              <a:rPr lang="fr-FR" sz="6400" dirty="0"/>
              <a:t>choisis</a:t>
            </a:r>
          </a:p>
          <a:p>
            <a:pPr lvl="2">
              <a:lnSpc>
                <a:spcPct val="120000"/>
              </a:lnSpc>
            </a:pPr>
            <a:r>
              <a:rPr lang="fr-FR" sz="6400" dirty="0"/>
              <a:t>Etude </a:t>
            </a:r>
            <a:r>
              <a:rPr lang="fr-FR" sz="6400" b="1" dirty="0"/>
              <a:t>d’autres supports </a:t>
            </a:r>
            <a:r>
              <a:rPr lang="fr-FR" sz="6400" dirty="0"/>
              <a:t>pour éclairer l’œuvre</a:t>
            </a:r>
          </a:p>
          <a:p>
            <a:pPr marL="274320" lvl="1" indent="0">
              <a:lnSpc>
                <a:spcPct val="120000"/>
              </a:lnSpc>
              <a:buNone/>
            </a:pPr>
            <a:endParaRPr lang="fr-FR" sz="64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fr-FR" sz="6400" dirty="0"/>
              <a:t>L’œuvre vient nourrir</a:t>
            </a:r>
            <a:r>
              <a:rPr lang="fr-FR" sz="6400" b="1" dirty="0"/>
              <a:t> deux ou trois séquences s’inscrivant dans une seule thématique.</a:t>
            </a:r>
          </a:p>
          <a:p>
            <a:pPr lvl="2">
              <a:lnSpc>
                <a:spcPct val="120000"/>
              </a:lnSpc>
            </a:pPr>
            <a:r>
              <a:rPr lang="fr-FR" sz="6400" dirty="0"/>
              <a:t>Une </a:t>
            </a:r>
            <a:r>
              <a:rPr lang="fr-FR" sz="6400" b="1" dirty="0"/>
              <a:t>première séquence </a:t>
            </a:r>
            <a:r>
              <a:rPr lang="fr-FR" sz="6400" dirty="0"/>
              <a:t>permet de répondre à </a:t>
            </a:r>
            <a:r>
              <a:rPr lang="fr-FR" sz="6400" b="1" dirty="0"/>
              <a:t>une problématique </a:t>
            </a:r>
            <a:r>
              <a:rPr lang="fr-FR" sz="6400" dirty="0"/>
              <a:t>(extraits de l’œuvre et autres documents)</a:t>
            </a:r>
          </a:p>
          <a:p>
            <a:pPr lvl="2">
              <a:lnSpc>
                <a:spcPct val="120000"/>
              </a:lnSpc>
            </a:pPr>
            <a:r>
              <a:rPr lang="fr-FR" sz="6400" dirty="0"/>
              <a:t>Une </a:t>
            </a:r>
            <a:r>
              <a:rPr lang="fr-FR" sz="6400" b="1" dirty="0"/>
              <a:t>deuxième séquence </a:t>
            </a:r>
            <a:r>
              <a:rPr lang="fr-FR" sz="6400" dirty="0"/>
              <a:t>pour répondre à </a:t>
            </a:r>
            <a:r>
              <a:rPr lang="fr-FR" sz="6400" b="1" dirty="0"/>
              <a:t>une autre problématique</a:t>
            </a:r>
            <a:r>
              <a:rPr lang="fr-FR" sz="6400" dirty="0"/>
              <a:t> avec d’autres extraits de l’œuvre et différents documents</a:t>
            </a:r>
          </a:p>
          <a:p>
            <a:pPr lvl="2">
              <a:lnSpc>
                <a:spcPct val="120000"/>
              </a:lnSpc>
            </a:pPr>
            <a:r>
              <a:rPr lang="fr-FR" sz="6400" b="1" dirty="0"/>
              <a:t>Itinéraires</a:t>
            </a:r>
            <a:r>
              <a:rPr lang="fr-FR" sz="6400" dirty="0"/>
              <a:t> </a:t>
            </a:r>
            <a:r>
              <a:rPr lang="fr-FR" sz="6400" b="1" dirty="0"/>
              <a:t>de lectures </a:t>
            </a:r>
            <a:r>
              <a:rPr lang="fr-FR" sz="6400" dirty="0"/>
              <a:t>et de </a:t>
            </a:r>
            <a:r>
              <a:rPr lang="fr-FR" sz="6400" b="1" dirty="0"/>
              <a:t>réflexion</a:t>
            </a:r>
          </a:p>
          <a:p>
            <a:pPr lvl="2">
              <a:lnSpc>
                <a:spcPct val="120000"/>
              </a:lnSpc>
            </a:pPr>
            <a:endParaRPr lang="fr-FR" sz="6400" dirty="0"/>
          </a:p>
          <a:p>
            <a:pPr marL="0" indent="0">
              <a:lnSpc>
                <a:spcPct val="120000"/>
              </a:lnSpc>
              <a:buNone/>
            </a:pPr>
            <a:r>
              <a:rPr lang="fr-FR" sz="6400" b="1" dirty="0"/>
              <a:t> </a:t>
            </a:r>
            <a:endParaRPr lang="fr-FR" sz="6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7614458" y="335003"/>
            <a:ext cx="4272742" cy="1685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L’étude d’une œuvre intégrale ne signifie pas l’étude intégrale d’une œuvre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9360131" y="2800971"/>
            <a:ext cx="2527069" cy="3174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L’approche actionnelle </a:t>
            </a:r>
            <a:r>
              <a:rPr lang="fr-FR" dirty="0"/>
              <a:t>et la </a:t>
            </a:r>
            <a:r>
              <a:rPr lang="fr-FR" b="1" dirty="0"/>
              <a:t>démarche de projet </a:t>
            </a:r>
            <a:r>
              <a:rPr lang="fr-FR" dirty="0"/>
              <a:t>sont privilégiées.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Progression annuelle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88878" y="1571889"/>
            <a:ext cx="426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2">
                    <a:lumMod val="50000"/>
                  </a:schemeClr>
                </a:solidFill>
              </a:rPr>
              <a:t>Suggestions de démarche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0639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1767" y="484632"/>
            <a:ext cx="10496481" cy="1636776"/>
          </a:xfrm>
        </p:spPr>
        <p:txBody>
          <a:bodyPr/>
          <a:lstStyle/>
          <a:p>
            <a:r>
              <a:rPr lang="fr-FR" dirty="0"/>
              <a:t>Eléments constitutifs de la séquence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1767" y="2709948"/>
            <a:ext cx="10889673" cy="3462251"/>
          </a:xfrm>
        </p:spPr>
        <p:txBody>
          <a:bodyPr>
            <a:normAutofit/>
          </a:bodyPr>
          <a:lstStyle/>
          <a:p>
            <a:r>
              <a:rPr lang="fr-FR" sz="2800" dirty="0"/>
              <a:t>Thématique</a:t>
            </a:r>
          </a:p>
          <a:p>
            <a:r>
              <a:rPr lang="fr-FR" sz="2800" dirty="0"/>
              <a:t>Axe</a:t>
            </a:r>
          </a:p>
          <a:p>
            <a:r>
              <a:rPr lang="fr-FR" sz="2800" dirty="0"/>
              <a:t>Œuvre principale</a:t>
            </a:r>
          </a:p>
          <a:p>
            <a:r>
              <a:rPr lang="fr-FR" sz="2800" dirty="0"/>
              <a:t>Contexte littéraire</a:t>
            </a:r>
          </a:p>
          <a:p>
            <a:r>
              <a:rPr lang="fr-FR" sz="2800" dirty="0"/>
              <a:t>Repères historiques, culturels, artistiques, économiques…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27139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HISTOIRE ET CIVILISATION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sz="2800" b="1" dirty="0"/>
              <a:t>Enjeux de société passés et présents </a:t>
            </a:r>
            <a:r>
              <a:rPr lang="fr-FR" sz="2800" dirty="0"/>
              <a:t>abordés dans les scénarios d’apprentissage (politiques, économiques, culturels, sociaux, scientifiques ou technologiques)</a:t>
            </a:r>
          </a:p>
          <a:p>
            <a:pPr lvl="1"/>
            <a:endParaRPr lang="fr-FR" sz="1000" dirty="0"/>
          </a:p>
          <a:p>
            <a:pPr lvl="1"/>
            <a:endParaRPr lang="fr-FR" sz="1000" dirty="0"/>
          </a:p>
          <a:p>
            <a:pPr lvl="1"/>
            <a:r>
              <a:rPr lang="fr-FR" sz="2800" dirty="0"/>
              <a:t>Séquences pédagogiques </a:t>
            </a:r>
            <a:r>
              <a:rPr lang="fr-FR" sz="2800" b="1" dirty="0"/>
              <a:t>ancrées dans l’histoire et la civilisation </a:t>
            </a:r>
            <a:r>
              <a:rPr lang="fr-FR" sz="2800" dirty="0"/>
              <a:t>(indispensable à la contextualisation nécessaire dans une chronologie faisant sens)</a:t>
            </a:r>
            <a:endParaRPr lang="fr-FR" sz="1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300194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8639" y="383857"/>
            <a:ext cx="11089179" cy="967601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tx2">
                    <a:lumMod val="50000"/>
                  </a:schemeClr>
                </a:solidFill>
              </a:rPr>
              <a:t>Lecture cursive 	</a:t>
            </a:r>
            <a:r>
              <a:rPr lang="fr-FR" sz="4400">
                <a:solidFill>
                  <a:schemeClr val="tx2">
                    <a:lumMod val="50000"/>
                  </a:schemeClr>
                </a:solidFill>
              </a:rPr>
              <a:t>       Lecture </a:t>
            </a:r>
            <a:r>
              <a:rPr lang="fr-FR" sz="4400" dirty="0">
                <a:solidFill>
                  <a:schemeClr val="tx2">
                    <a:lumMod val="50000"/>
                  </a:schemeClr>
                </a:solidFill>
              </a:rPr>
              <a:t>analytique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8639" y="1604771"/>
            <a:ext cx="4904509" cy="4542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La lecture cursive est la </a:t>
            </a:r>
            <a:r>
              <a:rPr lang="fr-FR" b="1" dirty="0"/>
              <a:t>forme libre, directe et courante de la lecture</a:t>
            </a:r>
            <a:r>
              <a:rPr lang="fr-FR" dirty="0"/>
              <a:t>. Elle se développe </a:t>
            </a:r>
            <a:r>
              <a:rPr lang="fr-FR" b="1" dirty="0"/>
              <a:t>dans la classe et en dehors de la classe </a:t>
            </a:r>
            <a:r>
              <a:rPr lang="fr-FR" dirty="0"/>
              <a:t>afin de faire lire des élèves qui n’en ont pas toujours l’habitude ou le goût. Elle est avant tout une </a:t>
            </a:r>
            <a:r>
              <a:rPr lang="fr-FR" b="1" dirty="0"/>
              <a:t>lecture personnelle </a:t>
            </a:r>
            <a:r>
              <a:rPr lang="fr-FR" dirty="0"/>
              <a:t>qui vise à développer l’</a:t>
            </a:r>
            <a:r>
              <a:rPr lang="fr-FR" b="1" dirty="0"/>
              <a:t>autonomie</a:t>
            </a:r>
            <a:r>
              <a:rPr lang="fr-FR" dirty="0"/>
              <a:t> des élèves. Elle n’amène pas à analyser le détail du texte mais à </a:t>
            </a:r>
            <a:r>
              <a:rPr lang="fr-FR" b="1" dirty="0"/>
              <a:t>saisir le sens dans son ensemble</a:t>
            </a:r>
            <a:r>
              <a:rPr lang="fr-FR" dirty="0"/>
              <a:t>. Elle peut s’appliquer à des documents, extraits et textes brefs, mais son objet essentiel est la lecture d’œuvres complètes</a:t>
            </a:r>
          </a:p>
          <a:p>
            <a:pPr marL="274320" lvl="1" indent="0">
              <a:buNone/>
            </a:pPr>
            <a:r>
              <a:rPr lang="fr-FR" dirty="0"/>
              <a:t>			Raymond Michel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038259" y="6272783"/>
            <a:ext cx="6327648" cy="365125"/>
          </a:xfrm>
        </p:spPr>
        <p:txBody>
          <a:bodyPr/>
          <a:lstStyle/>
          <a:p>
            <a:r>
              <a:rPr lang="fr-FR" dirty="0"/>
              <a:t>Juin 2019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234545" y="1604771"/>
            <a:ext cx="54032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La lecture analytique a pour but la </a:t>
            </a:r>
            <a:r>
              <a:rPr lang="fr-FR" sz="2000" b="1" dirty="0"/>
              <a:t>construction détaillée de la signification </a:t>
            </a:r>
            <a:r>
              <a:rPr lang="fr-FR" sz="2000" dirty="0"/>
              <a:t>d’un texte et constitue donc un </a:t>
            </a:r>
            <a:r>
              <a:rPr lang="fr-FR" sz="2000" b="1" dirty="0"/>
              <a:t>travail d’interprétation</a:t>
            </a:r>
            <a:r>
              <a:rPr lang="fr-FR" sz="2000" dirty="0"/>
              <a:t>. […] Découverte dans un premier temps grâce à une lecture cursive, </a:t>
            </a:r>
            <a:r>
              <a:rPr lang="fr-FR" sz="2000" b="1" dirty="0"/>
              <a:t>l’œuvre est ensuite reprise et étudiée de façon analytique </a:t>
            </a:r>
            <a:r>
              <a:rPr lang="fr-FR" sz="2000" dirty="0"/>
              <a:t>(étude d’extraits, analyse de chapitres ou de traits caractéristiques, temps de synthèse).</a:t>
            </a:r>
          </a:p>
          <a:p>
            <a:pPr lvl="1"/>
            <a:r>
              <a:rPr lang="fr-FR" sz="2000" dirty="0"/>
              <a:t>			Raymond Michel</a:t>
            </a:r>
          </a:p>
          <a:p>
            <a:pPr lvl="1"/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7365907" y="5380672"/>
            <a:ext cx="46883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Berlin Sans FB" panose="020E0602020502020306" pitchFamily="34" charset="0"/>
              </a:rPr>
              <a:t>La lecture analytique de passages clefs d’une œuvre sert à faciliter et accompagner la lecture cursive</a:t>
            </a:r>
          </a:p>
          <a:p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588" y="4975200"/>
            <a:ext cx="1915879" cy="1923081"/>
          </a:xfrm>
          <a:prstGeom prst="rect">
            <a:avLst/>
          </a:prstGeom>
        </p:spPr>
      </p:pic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927D845E-DBC9-4C1E-B773-323B89835882}"/>
              </a:ext>
            </a:extLst>
          </p:cNvPr>
          <p:cNvSpPr txBox="1">
            <a:spLocks/>
          </p:cNvSpPr>
          <p:nvPr/>
        </p:nvSpPr>
        <p:spPr>
          <a:xfrm>
            <a:off x="456616" y="6012410"/>
            <a:ext cx="49045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1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i="1" dirty="0">
                <a:latin typeface="Calibri" panose="020F0502020204030204" pitchFamily="34" charset="0"/>
                <a:cs typeface="Calibri" panose="020F0502020204030204" pitchFamily="34" charset="0"/>
              </a:rPr>
              <a:t>Lecture cursive et lecture analytique. Du goût et du plaisir de lire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, 2001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934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lecture en langue étrangère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/>
              <a:t>Umberto Eco distingue deux niveaux d’interprétation: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Interprétation sémantique (accès au sens)</a:t>
            </a:r>
          </a:p>
          <a:p>
            <a:r>
              <a:rPr lang="fr-FR" sz="2800" dirty="0"/>
              <a:t>Interprétation critique (analyse et jugement)</a:t>
            </a:r>
          </a:p>
          <a:p>
            <a:endParaRPr lang="fr-FR" sz="2800" dirty="0"/>
          </a:p>
          <a:p>
            <a:endParaRPr lang="fr-FR" sz="2800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582" y="4544703"/>
            <a:ext cx="1621402" cy="162749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634152" y="4694872"/>
            <a:ext cx="7563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En langue étrangère, les difficultés sémantiques doivent être surmontées pour pouvoir accéder à l’interprétation critique.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789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8393" y="484632"/>
            <a:ext cx="10873047" cy="1609344"/>
          </a:xfrm>
        </p:spPr>
        <p:txBody>
          <a:bodyPr/>
          <a:lstStyle/>
          <a:p>
            <a:r>
              <a:rPr lang="fr-FR" dirty="0"/>
              <a:t>Aborder des œuvres littéraires</a:t>
            </a:r>
            <a:br>
              <a:rPr lang="fr-FR" dirty="0"/>
            </a:br>
            <a:r>
              <a:rPr lang="fr-FR" dirty="0"/>
              <a:t>Programmes 2010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8393" y="2121408"/>
            <a:ext cx="10873047" cy="405079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fr-FR" b="1" i="1" dirty="0"/>
              <a:t>Suggestions de tâches communicatives</a:t>
            </a:r>
          </a:p>
          <a:p>
            <a:pPr lvl="0"/>
            <a:r>
              <a:rPr lang="fr-FR" i="1" dirty="0"/>
              <a:t>écrire à la manière de ;</a:t>
            </a:r>
            <a:endParaRPr lang="fr-FR" dirty="0"/>
          </a:p>
          <a:p>
            <a:pPr lvl="0"/>
            <a:r>
              <a:rPr lang="fr-FR" i="1" dirty="0"/>
              <a:t>changer une clausule de chapitre ;</a:t>
            </a:r>
            <a:endParaRPr lang="fr-FR" dirty="0"/>
          </a:p>
          <a:p>
            <a:pPr lvl="0"/>
            <a:r>
              <a:rPr lang="fr-FR" i="1" dirty="0"/>
              <a:t>étoffer un dialogue, une description ;</a:t>
            </a:r>
            <a:endParaRPr lang="fr-FR" dirty="0"/>
          </a:p>
          <a:p>
            <a:pPr lvl="0"/>
            <a:r>
              <a:rPr lang="fr-FR" i="1" dirty="0"/>
              <a:t>introduire un personnage supplémentaire dans le récit ;</a:t>
            </a:r>
            <a:endParaRPr lang="fr-FR" dirty="0"/>
          </a:p>
          <a:p>
            <a:r>
              <a:rPr lang="fr-FR" i="1" dirty="0"/>
              <a:t>changer de point de vue ;</a:t>
            </a:r>
            <a:r>
              <a:rPr lang="fr-FR" dirty="0"/>
              <a:t> </a:t>
            </a:r>
          </a:p>
          <a:p>
            <a:r>
              <a:rPr lang="fr-FR" i="1" dirty="0"/>
              <a:t>préparer, réaliser et rendre compte d'une interview de l'auteur ;</a:t>
            </a:r>
            <a:endParaRPr lang="fr-FR" dirty="0"/>
          </a:p>
          <a:p>
            <a:pPr lvl="0"/>
            <a:r>
              <a:rPr lang="fr-FR" i="1" dirty="0"/>
              <a:t>animer un blog littéraire ou un café littéraire virtuel ;</a:t>
            </a:r>
            <a:endParaRPr lang="fr-FR" dirty="0"/>
          </a:p>
          <a:p>
            <a:pPr lvl="0"/>
            <a:r>
              <a:rPr lang="fr-FR" i="1" dirty="0"/>
              <a:t>rédiger la quatrième de couverture ou l'avant-propos ;</a:t>
            </a:r>
            <a:endParaRPr lang="fr-FR" dirty="0"/>
          </a:p>
          <a:p>
            <a:pPr lvl="0"/>
            <a:r>
              <a:rPr lang="fr-FR" i="1" dirty="0"/>
              <a:t>élaborer un scénarimage ou des didascalies pour l'adaptation au théâtre ou au cinéma ;</a:t>
            </a:r>
            <a:endParaRPr lang="fr-FR" dirty="0"/>
          </a:p>
          <a:p>
            <a:r>
              <a:rPr lang="fr-FR" i="1" dirty="0"/>
              <a:t>exploiter des recherches complémentaires pour rédiger l'article du critique littéraire, etc.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2714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Aborder des œuvres littéraires</a:t>
            </a:r>
            <a:br>
              <a:rPr lang="fr-FR" dirty="0"/>
            </a:br>
            <a:r>
              <a:rPr lang="fr-FR" dirty="0"/>
              <a:t>Autres suggestions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i="1" dirty="0"/>
              <a:t>faire dessiner une couverture,</a:t>
            </a:r>
          </a:p>
          <a:p>
            <a:r>
              <a:rPr lang="fr-FR" i="1" dirty="0"/>
              <a:t>choisir des acteurs pour incarner des personnages, </a:t>
            </a:r>
          </a:p>
          <a:p>
            <a:r>
              <a:rPr lang="fr-FR" i="1" dirty="0"/>
              <a:t>faire dessiner un décor</a:t>
            </a:r>
          </a:p>
          <a:p>
            <a:r>
              <a:rPr lang="fr-FR" i="1" dirty="0"/>
              <a:t>réaliser un extrait de roman graphique</a:t>
            </a:r>
          </a:p>
          <a:p>
            <a:r>
              <a:rPr lang="fr-FR" i="1" dirty="0"/>
              <a:t>inventer une autre fin / autre début, </a:t>
            </a:r>
          </a:p>
          <a:p>
            <a:r>
              <a:rPr lang="fr-FR" i="1" dirty="0"/>
              <a:t>donner des titres aux chapitres, </a:t>
            </a:r>
          </a:p>
          <a:p>
            <a:r>
              <a:rPr lang="fr-FR" i="1" dirty="0"/>
              <a:t>choisir une citation à afficher au mur de la classe,</a:t>
            </a:r>
          </a:p>
          <a:p>
            <a:r>
              <a:rPr lang="fr-FR" i="1" dirty="0"/>
              <a:t>faire des moissons de mots (selon les goûts de chacun: les prénoms, les mots bizarres, etc.)</a:t>
            </a:r>
          </a:p>
          <a:p>
            <a:r>
              <a:rPr lang="fr-FR" i="1" dirty="0"/>
              <a:t>créer des « </a:t>
            </a:r>
            <a:r>
              <a:rPr lang="fr-FR" i="1" dirty="0" err="1"/>
              <a:t>literary</a:t>
            </a:r>
            <a:r>
              <a:rPr lang="fr-FR" i="1" dirty="0"/>
              <a:t> </a:t>
            </a:r>
            <a:r>
              <a:rPr lang="fr-FR" i="1" dirty="0" err="1"/>
              <a:t>circles</a:t>
            </a:r>
            <a:r>
              <a:rPr lang="fr-FR" i="1" dirty="0"/>
              <a:t> »</a:t>
            </a:r>
          </a:p>
          <a:p>
            <a:r>
              <a:rPr lang="fr-FR" i="1" dirty="0"/>
              <a:t>changement d’ambiance , d’époque</a:t>
            </a:r>
          </a:p>
          <a:p>
            <a:r>
              <a:rPr lang="fr-FR" i="1" dirty="0"/>
              <a:t>jouer des scènes (éventuellement à la manière de…)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</p:spTree>
    <p:extLst>
      <p:ext uri="{BB962C8B-B14F-4D97-AF65-F5344CB8AC3E}">
        <p14:creationId xmlns:p14="http://schemas.microsoft.com/office/powerpoint/2010/main" val="181376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dirty="0"/>
              <a:t>Le Rôle de l’enseignant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7586" y="2093976"/>
            <a:ext cx="10058400" cy="4050792"/>
          </a:xfrm>
        </p:spPr>
        <p:txBody>
          <a:bodyPr/>
          <a:lstStyle/>
          <a:p>
            <a:r>
              <a:rPr lang="fr-FR" dirty="0"/>
              <a:t>Donner envie de lire</a:t>
            </a:r>
          </a:p>
          <a:p>
            <a:r>
              <a:rPr lang="fr-FR" dirty="0"/>
              <a:t>Donner des clefs d’entrée pour accéder au texte (contexte etc.)</a:t>
            </a:r>
          </a:p>
          <a:p>
            <a:r>
              <a:rPr lang="fr-FR" dirty="0"/>
              <a:t>Faciliter l’accès au texte (lever barrières lexicales, culturelles)</a:t>
            </a:r>
          </a:p>
          <a:p>
            <a:r>
              <a:rPr lang="fr-FR" dirty="0"/>
              <a:t>Planifier la lecture</a:t>
            </a:r>
          </a:p>
          <a:p>
            <a:r>
              <a:rPr lang="fr-FR" dirty="0"/>
              <a:t>Donner confiance aux élèves </a:t>
            </a:r>
          </a:p>
          <a:p>
            <a:r>
              <a:rPr lang="fr-FR" dirty="0"/>
              <a:t>Vérifier la compréhension </a:t>
            </a:r>
          </a:p>
          <a:p>
            <a:r>
              <a:rPr lang="fr-FR" dirty="0"/>
              <a:t>Créer du lien et encourager l’identification </a:t>
            </a:r>
          </a:p>
          <a:p>
            <a:r>
              <a:rPr lang="fr-FR" dirty="0"/>
              <a:t>…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2019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22" y="5230503"/>
            <a:ext cx="1621402" cy="162749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777324" y="5718786"/>
            <a:ext cx="59186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Le professeur joue un rôle de médiateur entre l’élève et le texte</a:t>
            </a:r>
          </a:p>
          <a:p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8844742" y="2336360"/>
            <a:ext cx="3075709" cy="117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Faire de la différenciation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8844742" y="3654757"/>
            <a:ext cx="3075709" cy="157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/>
              <a:t>Articuler le temps de travail individuel et le travail collaboratif</a:t>
            </a:r>
          </a:p>
        </p:txBody>
      </p:sp>
    </p:spTree>
    <p:extLst>
      <p:ext uri="{BB962C8B-B14F-4D97-AF65-F5344CB8AC3E}">
        <p14:creationId xmlns:p14="http://schemas.microsoft.com/office/powerpoint/2010/main" val="1153999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Type de bois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de bois]]</Template>
  <TotalTime>1278</TotalTime>
  <Words>869</Words>
  <Application>Microsoft Office PowerPoint</Application>
  <PresentationFormat>Grand écran</PresentationFormat>
  <Paragraphs>130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Berlin Sans FB</vt:lpstr>
      <vt:lpstr>Bookman Old Style</vt:lpstr>
      <vt:lpstr>Calibri</vt:lpstr>
      <vt:lpstr>Century Gothic</vt:lpstr>
      <vt:lpstr>Wingdings</vt:lpstr>
      <vt:lpstr>Type de bois</vt:lpstr>
      <vt:lpstr>Modèle par défaut</vt:lpstr>
      <vt:lpstr>Langues, littératures et cultures étrangères et régionales</vt:lpstr>
      <vt:lpstr>L’œuvre intégrale</vt:lpstr>
      <vt:lpstr>Eléments constitutifs de la séquence</vt:lpstr>
      <vt:lpstr>HISTOIRE ET CIVILISATION</vt:lpstr>
      <vt:lpstr>Lecture cursive         Lecture analytique</vt:lpstr>
      <vt:lpstr>La lecture en langue étrangère</vt:lpstr>
      <vt:lpstr>Aborder des œuvres littéraires Programmes 2010</vt:lpstr>
      <vt:lpstr>Aborder des œuvres littéraires Autres suggestions</vt:lpstr>
      <vt:lpstr>Le Rôle de l’enseignant</vt:lpstr>
      <vt:lpstr>Encourager le goût et la pratique de la lecture</vt:lpstr>
      <vt:lpstr>Aborder des extraits comme objets littéraires</vt:lpstr>
      <vt:lpstr>Les écueils à éviter</vt:lpstr>
      <vt:lpstr>Suggestions d’évaluation formative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acharamon-hill</dc:creator>
  <cp:lastModifiedBy>Utilisateur</cp:lastModifiedBy>
  <cp:revision>65</cp:revision>
  <dcterms:created xsi:type="dcterms:W3CDTF">2019-05-25T10:01:18Z</dcterms:created>
  <dcterms:modified xsi:type="dcterms:W3CDTF">2019-07-12T23:03:55Z</dcterms:modified>
</cp:coreProperties>
</file>